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 id="2147483710" r:id="rId2"/>
  </p:sldMasterIdLst>
  <p:notesMasterIdLst>
    <p:notesMasterId r:id="rId17"/>
  </p:notesMasterIdLst>
  <p:sldIdLst>
    <p:sldId id="410" r:id="rId3"/>
    <p:sldId id="506" r:id="rId4"/>
    <p:sldId id="500" r:id="rId5"/>
    <p:sldId id="372" r:id="rId6"/>
    <p:sldId id="486" r:id="rId7"/>
    <p:sldId id="515" r:id="rId8"/>
    <p:sldId id="427" r:id="rId9"/>
    <p:sldId id="530" r:id="rId10"/>
    <p:sldId id="531" r:id="rId11"/>
    <p:sldId id="522" r:id="rId12"/>
    <p:sldId id="524" r:id="rId13"/>
    <p:sldId id="523" r:id="rId14"/>
    <p:sldId id="526" r:id="rId15"/>
    <p:sldId id="525"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7300BA"/>
    <a:srgbClr val="F8F00E"/>
    <a:srgbClr val="E7DBBE"/>
    <a:srgbClr val="848D96"/>
    <a:srgbClr val="77829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09" autoAdjust="0"/>
    <p:restoredTop sz="72222" autoAdjust="0"/>
  </p:normalViewPr>
  <p:slideViewPr>
    <p:cSldViewPr snapToGrid="0" snapToObjects="1">
      <p:cViewPr varScale="1">
        <p:scale>
          <a:sx n="61" d="100"/>
          <a:sy n="61" d="100"/>
        </p:scale>
        <p:origin x="1446"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4E92F8-2ABF-1B41-AAC0-635A91B90D21}" type="doc">
      <dgm:prSet loTypeId="urn:microsoft.com/office/officeart/2005/8/layout/cycle2" loCatId="" qsTypeId="urn:microsoft.com/office/officeart/2005/8/quickstyle/simple4" qsCatId="simple" csTypeId="urn:microsoft.com/office/officeart/2005/8/colors/accent1_2" csCatId="accent1" phldr="1"/>
      <dgm:spPr/>
      <dgm:t>
        <a:bodyPr/>
        <a:lstStyle/>
        <a:p>
          <a:endParaRPr lang="en-US"/>
        </a:p>
      </dgm:t>
    </dgm:pt>
    <dgm:pt modelId="{D644D203-918B-AF40-AD75-69FA0B4736C8}">
      <dgm:prSet phldrT="[Text]"/>
      <dgm:spPr>
        <a:solidFill>
          <a:schemeClr val="accent6"/>
        </a:solidFill>
      </dgm:spPr>
      <dgm:t>
        <a:bodyPr/>
        <a:lstStyle/>
        <a:p>
          <a:r>
            <a:rPr lang="en-US" dirty="0"/>
            <a:t>More Photosynthesis</a:t>
          </a:r>
        </a:p>
      </dgm:t>
    </dgm:pt>
    <dgm:pt modelId="{189CE2DD-FDCF-9040-B989-6B0C05CF6C2D}" type="parTrans" cxnId="{07661DDE-E312-E54E-9ECD-C246368D9864}">
      <dgm:prSet/>
      <dgm:spPr/>
      <dgm:t>
        <a:bodyPr/>
        <a:lstStyle/>
        <a:p>
          <a:endParaRPr lang="en-US"/>
        </a:p>
      </dgm:t>
    </dgm:pt>
    <dgm:pt modelId="{AF5C49EE-C424-054A-9FF8-B91FDBBD7F19}" type="sibTrans" cxnId="{07661DDE-E312-E54E-9ECD-C246368D9864}">
      <dgm:prSet/>
      <dgm:spPr/>
      <dgm:t>
        <a:bodyPr/>
        <a:lstStyle/>
        <a:p>
          <a:endParaRPr lang="en-US"/>
        </a:p>
      </dgm:t>
    </dgm:pt>
    <dgm:pt modelId="{03DEB7EF-DD7B-0A40-98A2-14DB220F6D73}">
      <dgm:prSet phldrT="[Text]"/>
      <dgm:spPr/>
      <dgm:t>
        <a:bodyPr/>
        <a:lstStyle/>
        <a:p>
          <a:r>
            <a:rPr lang="en-US" dirty="0"/>
            <a:t>More Soil Organic Matter</a:t>
          </a:r>
        </a:p>
      </dgm:t>
    </dgm:pt>
    <dgm:pt modelId="{93E38634-6C8C-844B-831A-6EFBD6AF3386}" type="parTrans" cxnId="{C316A0CA-5E83-7E43-AB26-68D85E13AA16}">
      <dgm:prSet/>
      <dgm:spPr/>
      <dgm:t>
        <a:bodyPr/>
        <a:lstStyle/>
        <a:p>
          <a:endParaRPr lang="en-US"/>
        </a:p>
      </dgm:t>
    </dgm:pt>
    <dgm:pt modelId="{DC663E3D-28DF-FD44-A6CF-E82630FF8A7D}" type="sibTrans" cxnId="{C316A0CA-5E83-7E43-AB26-68D85E13AA16}">
      <dgm:prSet/>
      <dgm:spPr/>
      <dgm:t>
        <a:bodyPr/>
        <a:lstStyle/>
        <a:p>
          <a:endParaRPr lang="en-US"/>
        </a:p>
      </dgm:t>
    </dgm:pt>
    <dgm:pt modelId="{03E4FA6D-B4E2-2443-861B-8CB3B05195B4}">
      <dgm:prSet phldrT="[Text]"/>
      <dgm:spPr>
        <a:solidFill>
          <a:schemeClr val="accent5"/>
        </a:solidFill>
      </dgm:spPr>
      <dgm:t>
        <a:bodyPr/>
        <a:lstStyle/>
        <a:p>
          <a:r>
            <a:rPr lang="en-US" dirty="0"/>
            <a:t>More Water Holding Capacity</a:t>
          </a:r>
        </a:p>
      </dgm:t>
    </dgm:pt>
    <dgm:pt modelId="{BFCB9CA4-7280-E447-91D1-A0C498F4328C}" type="parTrans" cxnId="{BEB61C26-4909-084F-9D39-09A08203EDE7}">
      <dgm:prSet/>
      <dgm:spPr/>
      <dgm:t>
        <a:bodyPr/>
        <a:lstStyle/>
        <a:p>
          <a:endParaRPr lang="en-US"/>
        </a:p>
      </dgm:t>
    </dgm:pt>
    <dgm:pt modelId="{EA3D4444-3373-594A-91EF-AFEB11254E5B}" type="sibTrans" cxnId="{BEB61C26-4909-084F-9D39-09A08203EDE7}">
      <dgm:prSet/>
      <dgm:spPr/>
      <dgm:t>
        <a:bodyPr/>
        <a:lstStyle/>
        <a:p>
          <a:endParaRPr lang="en-US"/>
        </a:p>
      </dgm:t>
    </dgm:pt>
    <dgm:pt modelId="{642B0EEC-868A-F244-8738-A3AC5B8AE0D8}" type="pres">
      <dgm:prSet presAssocID="{B64E92F8-2ABF-1B41-AAC0-635A91B90D21}" presName="cycle" presStyleCnt="0">
        <dgm:presLayoutVars>
          <dgm:dir/>
          <dgm:resizeHandles val="exact"/>
        </dgm:presLayoutVars>
      </dgm:prSet>
      <dgm:spPr/>
    </dgm:pt>
    <dgm:pt modelId="{FECDE9DF-90DD-EB42-944B-ED1F340B841D}" type="pres">
      <dgm:prSet presAssocID="{D644D203-918B-AF40-AD75-69FA0B4736C8}" presName="node" presStyleLbl="node1" presStyleIdx="0" presStyleCnt="3">
        <dgm:presLayoutVars>
          <dgm:bulletEnabled val="1"/>
        </dgm:presLayoutVars>
      </dgm:prSet>
      <dgm:spPr/>
    </dgm:pt>
    <dgm:pt modelId="{BCF0F446-F276-C847-9405-DE0DE1DA258A}" type="pres">
      <dgm:prSet presAssocID="{AF5C49EE-C424-054A-9FF8-B91FDBBD7F19}" presName="sibTrans" presStyleLbl="sibTrans2D1" presStyleIdx="0" presStyleCnt="3"/>
      <dgm:spPr/>
    </dgm:pt>
    <dgm:pt modelId="{FD21D350-25A9-FA4B-AC9D-99FB6D623561}" type="pres">
      <dgm:prSet presAssocID="{AF5C49EE-C424-054A-9FF8-B91FDBBD7F19}" presName="connectorText" presStyleLbl="sibTrans2D1" presStyleIdx="0" presStyleCnt="3"/>
      <dgm:spPr/>
    </dgm:pt>
    <dgm:pt modelId="{EFD29F8D-D2E2-3344-B8E5-AB094609B4E6}" type="pres">
      <dgm:prSet presAssocID="{03DEB7EF-DD7B-0A40-98A2-14DB220F6D73}" presName="node" presStyleLbl="node1" presStyleIdx="1" presStyleCnt="3">
        <dgm:presLayoutVars>
          <dgm:bulletEnabled val="1"/>
        </dgm:presLayoutVars>
      </dgm:prSet>
      <dgm:spPr/>
    </dgm:pt>
    <dgm:pt modelId="{BE41DE48-5678-4246-A0F3-70292B16F194}" type="pres">
      <dgm:prSet presAssocID="{DC663E3D-28DF-FD44-A6CF-E82630FF8A7D}" presName="sibTrans" presStyleLbl="sibTrans2D1" presStyleIdx="1" presStyleCnt="3"/>
      <dgm:spPr/>
    </dgm:pt>
    <dgm:pt modelId="{80B921AB-F7F4-7443-AFE2-7A268A4DF466}" type="pres">
      <dgm:prSet presAssocID="{DC663E3D-28DF-FD44-A6CF-E82630FF8A7D}" presName="connectorText" presStyleLbl="sibTrans2D1" presStyleIdx="1" presStyleCnt="3"/>
      <dgm:spPr/>
    </dgm:pt>
    <dgm:pt modelId="{06D9BE3E-1774-E445-B0C1-8C3ACD268E1A}" type="pres">
      <dgm:prSet presAssocID="{03E4FA6D-B4E2-2443-861B-8CB3B05195B4}" presName="node" presStyleLbl="node1" presStyleIdx="2" presStyleCnt="3">
        <dgm:presLayoutVars>
          <dgm:bulletEnabled val="1"/>
        </dgm:presLayoutVars>
      </dgm:prSet>
      <dgm:spPr/>
    </dgm:pt>
    <dgm:pt modelId="{568DCB57-B0FB-FD4B-8A88-92D01AA45680}" type="pres">
      <dgm:prSet presAssocID="{EA3D4444-3373-594A-91EF-AFEB11254E5B}" presName="sibTrans" presStyleLbl="sibTrans2D1" presStyleIdx="2" presStyleCnt="3"/>
      <dgm:spPr/>
    </dgm:pt>
    <dgm:pt modelId="{9E61EBC6-BCCC-334C-9588-76D329B98D09}" type="pres">
      <dgm:prSet presAssocID="{EA3D4444-3373-594A-91EF-AFEB11254E5B}" presName="connectorText" presStyleLbl="sibTrans2D1" presStyleIdx="2" presStyleCnt="3"/>
      <dgm:spPr/>
    </dgm:pt>
  </dgm:ptLst>
  <dgm:cxnLst>
    <dgm:cxn modelId="{96D78905-A798-D649-A4AE-4E859718978B}" type="presOf" srcId="{DC663E3D-28DF-FD44-A6CF-E82630FF8A7D}" destId="{BE41DE48-5678-4246-A0F3-70292B16F194}" srcOrd="0" destOrd="0" presId="urn:microsoft.com/office/officeart/2005/8/layout/cycle2"/>
    <dgm:cxn modelId="{A7D6C512-99AE-5949-A0A2-A63288778C25}" type="presOf" srcId="{DC663E3D-28DF-FD44-A6CF-E82630FF8A7D}" destId="{80B921AB-F7F4-7443-AFE2-7A268A4DF466}" srcOrd="1" destOrd="0" presId="urn:microsoft.com/office/officeart/2005/8/layout/cycle2"/>
    <dgm:cxn modelId="{D1FFE215-06F9-DC45-98CE-920B13495EEB}" type="presOf" srcId="{EA3D4444-3373-594A-91EF-AFEB11254E5B}" destId="{568DCB57-B0FB-FD4B-8A88-92D01AA45680}" srcOrd="0" destOrd="0" presId="urn:microsoft.com/office/officeart/2005/8/layout/cycle2"/>
    <dgm:cxn modelId="{BEB61C26-4909-084F-9D39-09A08203EDE7}" srcId="{B64E92F8-2ABF-1B41-AAC0-635A91B90D21}" destId="{03E4FA6D-B4E2-2443-861B-8CB3B05195B4}" srcOrd="2" destOrd="0" parTransId="{BFCB9CA4-7280-E447-91D1-A0C498F4328C}" sibTransId="{EA3D4444-3373-594A-91EF-AFEB11254E5B}"/>
    <dgm:cxn modelId="{E2536E2C-9F20-C64F-99C3-D55D7083BDFA}" type="presOf" srcId="{EA3D4444-3373-594A-91EF-AFEB11254E5B}" destId="{9E61EBC6-BCCC-334C-9588-76D329B98D09}" srcOrd="1" destOrd="0" presId="urn:microsoft.com/office/officeart/2005/8/layout/cycle2"/>
    <dgm:cxn modelId="{91DCE765-F6B0-8F43-89EA-C1D89E6DA920}" type="presOf" srcId="{AF5C49EE-C424-054A-9FF8-B91FDBBD7F19}" destId="{FD21D350-25A9-FA4B-AC9D-99FB6D623561}" srcOrd="1" destOrd="0" presId="urn:microsoft.com/office/officeart/2005/8/layout/cycle2"/>
    <dgm:cxn modelId="{0BF1ED65-5366-0749-BA94-497983C28125}" type="presOf" srcId="{AF5C49EE-C424-054A-9FF8-B91FDBBD7F19}" destId="{BCF0F446-F276-C847-9405-DE0DE1DA258A}" srcOrd="0" destOrd="0" presId="urn:microsoft.com/office/officeart/2005/8/layout/cycle2"/>
    <dgm:cxn modelId="{E739E471-C707-6541-A18A-115127FE3F07}" type="presOf" srcId="{03DEB7EF-DD7B-0A40-98A2-14DB220F6D73}" destId="{EFD29F8D-D2E2-3344-B8E5-AB094609B4E6}" srcOrd="0" destOrd="0" presId="urn:microsoft.com/office/officeart/2005/8/layout/cycle2"/>
    <dgm:cxn modelId="{40652B58-004B-AD4A-AE3B-2C9A3C66DCE3}" type="presOf" srcId="{B64E92F8-2ABF-1B41-AAC0-635A91B90D21}" destId="{642B0EEC-868A-F244-8738-A3AC5B8AE0D8}" srcOrd="0" destOrd="0" presId="urn:microsoft.com/office/officeart/2005/8/layout/cycle2"/>
    <dgm:cxn modelId="{ED19B397-FAA2-A841-A47C-E0C60D32DAC0}" type="presOf" srcId="{D644D203-918B-AF40-AD75-69FA0B4736C8}" destId="{FECDE9DF-90DD-EB42-944B-ED1F340B841D}" srcOrd="0" destOrd="0" presId="urn:microsoft.com/office/officeart/2005/8/layout/cycle2"/>
    <dgm:cxn modelId="{1592F1BD-E7E4-9844-8907-CEEBE820B2C2}" type="presOf" srcId="{03E4FA6D-B4E2-2443-861B-8CB3B05195B4}" destId="{06D9BE3E-1774-E445-B0C1-8C3ACD268E1A}" srcOrd="0" destOrd="0" presId="urn:microsoft.com/office/officeart/2005/8/layout/cycle2"/>
    <dgm:cxn modelId="{C316A0CA-5E83-7E43-AB26-68D85E13AA16}" srcId="{B64E92F8-2ABF-1B41-AAC0-635A91B90D21}" destId="{03DEB7EF-DD7B-0A40-98A2-14DB220F6D73}" srcOrd="1" destOrd="0" parTransId="{93E38634-6C8C-844B-831A-6EFBD6AF3386}" sibTransId="{DC663E3D-28DF-FD44-A6CF-E82630FF8A7D}"/>
    <dgm:cxn modelId="{07661DDE-E312-E54E-9ECD-C246368D9864}" srcId="{B64E92F8-2ABF-1B41-AAC0-635A91B90D21}" destId="{D644D203-918B-AF40-AD75-69FA0B4736C8}" srcOrd="0" destOrd="0" parTransId="{189CE2DD-FDCF-9040-B989-6B0C05CF6C2D}" sibTransId="{AF5C49EE-C424-054A-9FF8-B91FDBBD7F19}"/>
    <dgm:cxn modelId="{DE3A3557-D13F-304C-B246-730ADD4385C0}" type="presParOf" srcId="{642B0EEC-868A-F244-8738-A3AC5B8AE0D8}" destId="{FECDE9DF-90DD-EB42-944B-ED1F340B841D}" srcOrd="0" destOrd="0" presId="urn:microsoft.com/office/officeart/2005/8/layout/cycle2"/>
    <dgm:cxn modelId="{B8FBF977-01D6-E145-85F6-00076FC23809}" type="presParOf" srcId="{642B0EEC-868A-F244-8738-A3AC5B8AE0D8}" destId="{BCF0F446-F276-C847-9405-DE0DE1DA258A}" srcOrd="1" destOrd="0" presId="urn:microsoft.com/office/officeart/2005/8/layout/cycle2"/>
    <dgm:cxn modelId="{4F247E7F-2A6D-FE4C-9946-6AF62B1DE5F6}" type="presParOf" srcId="{BCF0F446-F276-C847-9405-DE0DE1DA258A}" destId="{FD21D350-25A9-FA4B-AC9D-99FB6D623561}" srcOrd="0" destOrd="0" presId="urn:microsoft.com/office/officeart/2005/8/layout/cycle2"/>
    <dgm:cxn modelId="{569ECCEC-A4EA-BB45-8AFD-4FF4102FA24C}" type="presParOf" srcId="{642B0EEC-868A-F244-8738-A3AC5B8AE0D8}" destId="{EFD29F8D-D2E2-3344-B8E5-AB094609B4E6}" srcOrd="2" destOrd="0" presId="urn:microsoft.com/office/officeart/2005/8/layout/cycle2"/>
    <dgm:cxn modelId="{C542C222-86E9-6843-B31F-901D95D85784}" type="presParOf" srcId="{642B0EEC-868A-F244-8738-A3AC5B8AE0D8}" destId="{BE41DE48-5678-4246-A0F3-70292B16F194}" srcOrd="3" destOrd="0" presId="urn:microsoft.com/office/officeart/2005/8/layout/cycle2"/>
    <dgm:cxn modelId="{672D1D2E-2918-2440-87CD-A23D3BB00AEA}" type="presParOf" srcId="{BE41DE48-5678-4246-A0F3-70292B16F194}" destId="{80B921AB-F7F4-7443-AFE2-7A268A4DF466}" srcOrd="0" destOrd="0" presId="urn:microsoft.com/office/officeart/2005/8/layout/cycle2"/>
    <dgm:cxn modelId="{F64F44A9-902E-DC43-92FC-8356D653A6C6}" type="presParOf" srcId="{642B0EEC-868A-F244-8738-A3AC5B8AE0D8}" destId="{06D9BE3E-1774-E445-B0C1-8C3ACD268E1A}" srcOrd="4" destOrd="0" presId="urn:microsoft.com/office/officeart/2005/8/layout/cycle2"/>
    <dgm:cxn modelId="{D69A6411-0A06-3D4E-A4CC-D8C32ABEE2FC}" type="presParOf" srcId="{642B0EEC-868A-F244-8738-A3AC5B8AE0D8}" destId="{568DCB57-B0FB-FD4B-8A88-92D01AA45680}" srcOrd="5" destOrd="0" presId="urn:microsoft.com/office/officeart/2005/8/layout/cycle2"/>
    <dgm:cxn modelId="{CFF24C6F-9CEE-1348-BAA1-3B11382EFE2B}" type="presParOf" srcId="{568DCB57-B0FB-FD4B-8A88-92D01AA45680}" destId="{9E61EBC6-BCCC-334C-9588-76D329B98D09}"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CDE9DF-90DD-EB42-944B-ED1F340B841D}">
      <dsp:nvSpPr>
        <dsp:cNvPr id="0" name=""/>
        <dsp:cNvSpPr/>
      </dsp:nvSpPr>
      <dsp:spPr>
        <a:xfrm>
          <a:off x="2165449" y="606"/>
          <a:ext cx="1765101" cy="1765101"/>
        </a:xfrm>
        <a:prstGeom prst="ellipse">
          <a:avLst/>
        </a:prstGeom>
        <a:solidFill>
          <a:schemeClr val="accent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More Photosynthesis</a:t>
          </a:r>
        </a:p>
      </dsp:txBody>
      <dsp:txXfrm>
        <a:off x="2423942" y="259099"/>
        <a:ext cx="1248115" cy="1248115"/>
      </dsp:txXfrm>
    </dsp:sp>
    <dsp:sp modelId="{BCF0F446-F276-C847-9405-DE0DE1DA258A}">
      <dsp:nvSpPr>
        <dsp:cNvPr id="0" name=""/>
        <dsp:cNvSpPr/>
      </dsp:nvSpPr>
      <dsp:spPr>
        <a:xfrm rot="3600000">
          <a:off x="3469294" y="1722603"/>
          <a:ext cx="470660" cy="595721"/>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504594" y="1780606"/>
        <a:ext cx="329462" cy="357433"/>
      </dsp:txXfrm>
    </dsp:sp>
    <dsp:sp modelId="{EFD29F8D-D2E2-3344-B8E5-AB094609B4E6}">
      <dsp:nvSpPr>
        <dsp:cNvPr id="0" name=""/>
        <dsp:cNvSpPr/>
      </dsp:nvSpPr>
      <dsp:spPr>
        <a:xfrm>
          <a:off x="3492018" y="2298292"/>
          <a:ext cx="1765101" cy="1765101"/>
        </a:xfrm>
        <a:prstGeom prst="ellips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More Soil Organic Matter</a:t>
          </a:r>
        </a:p>
      </dsp:txBody>
      <dsp:txXfrm>
        <a:off x="3750511" y="2556785"/>
        <a:ext cx="1248115" cy="1248115"/>
      </dsp:txXfrm>
    </dsp:sp>
    <dsp:sp modelId="{BE41DE48-5678-4246-A0F3-70292B16F194}">
      <dsp:nvSpPr>
        <dsp:cNvPr id="0" name=""/>
        <dsp:cNvSpPr/>
      </dsp:nvSpPr>
      <dsp:spPr>
        <a:xfrm rot="10800000">
          <a:off x="2825990" y="2882982"/>
          <a:ext cx="470660" cy="595721"/>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rot="10800000">
        <a:off x="2967188" y="3002126"/>
        <a:ext cx="329462" cy="357433"/>
      </dsp:txXfrm>
    </dsp:sp>
    <dsp:sp modelId="{06D9BE3E-1774-E445-B0C1-8C3ACD268E1A}">
      <dsp:nvSpPr>
        <dsp:cNvPr id="0" name=""/>
        <dsp:cNvSpPr/>
      </dsp:nvSpPr>
      <dsp:spPr>
        <a:xfrm>
          <a:off x="838879" y="2298292"/>
          <a:ext cx="1765101" cy="1765101"/>
        </a:xfrm>
        <a:prstGeom prst="ellipse">
          <a:avLst/>
        </a:prstGeom>
        <a:solidFill>
          <a:schemeClr val="accent5"/>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More Water Holding Capacity</a:t>
          </a:r>
        </a:p>
      </dsp:txBody>
      <dsp:txXfrm>
        <a:off x="1097372" y="2556785"/>
        <a:ext cx="1248115" cy="1248115"/>
      </dsp:txXfrm>
    </dsp:sp>
    <dsp:sp modelId="{568DCB57-B0FB-FD4B-8A88-92D01AA45680}">
      <dsp:nvSpPr>
        <dsp:cNvPr id="0" name=""/>
        <dsp:cNvSpPr/>
      </dsp:nvSpPr>
      <dsp:spPr>
        <a:xfrm rot="18000000">
          <a:off x="2142724" y="1745675"/>
          <a:ext cx="470660" cy="595721"/>
        </a:xfrm>
        <a:prstGeom prst="rightArrow">
          <a:avLst>
            <a:gd name="adj1" fmla="val 60000"/>
            <a:gd name="adj2" fmla="val 50000"/>
          </a:avLst>
        </a:prstGeom>
        <a:gradFill rotWithShape="0">
          <a:gsLst>
            <a:gs pos="0">
              <a:schemeClr val="accent1">
                <a:tint val="60000"/>
                <a:hueOff val="0"/>
                <a:satOff val="0"/>
                <a:lumOff val="0"/>
                <a:alphaOff val="0"/>
                <a:satMod val="103000"/>
                <a:lumMod val="102000"/>
                <a:tint val="94000"/>
              </a:schemeClr>
            </a:gs>
            <a:gs pos="50000">
              <a:schemeClr val="accent1">
                <a:tint val="60000"/>
                <a:hueOff val="0"/>
                <a:satOff val="0"/>
                <a:lumOff val="0"/>
                <a:alphaOff val="0"/>
                <a:satMod val="110000"/>
                <a:lumMod val="100000"/>
                <a:shade val="100000"/>
              </a:schemeClr>
            </a:gs>
            <a:gs pos="100000">
              <a:schemeClr val="accent1">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178024" y="1925960"/>
        <a:ext cx="329462" cy="357433"/>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9C87DB-F706-0C48-84A1-5EECCA73C301}" type="datetimeFigureOut">
              <a:rPr lang="en-US" smtClean="0"/>
              <a:t>3/15/2018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F8FF67-6BD2-0D49-BEF3-B223780B8CAE}" type="slidenum">
              <a:rPr lang="en-US" smtClean="0"/>
              <a:t>‹#›</a:t>
            </a:fld>
            <a:endParaRPr lang="en-US"/>
          </a:p>
        </p:txBody>
      </p:sp>
    </p:spTree>
    <p:extLst>
      <p:ext uri="{BB962C8B-B14F-4D97-AF65-F5344CB8AC3E}">
        <p14:creationId xmlns:p14="http://schemas.microsoft.com/office/powerpoint/2010/main" val="71347518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800" kern="1200" baseline="0" dirty="0">
                <a:solidFill>
                  <a:schemeClr val="tx1"/>
                </a:solidFill>
                <a:latin typeface="+mn-lt"/>
                <a:ea typeface="+mn-ea"/>
                <a:cs typeface="+mn-cs"/>
              </a:rPr>
              <a:t>1- regenerative ranching and farming leverage healthy carbon cycles to grow food, fuel and fiber while also increasing productivity and resiliency of the land and fostering a stable climate, healthy watersheds, and thriving communities.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800" kern="1200" baseline="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800" kern="1200" baseline="0" dirty="0">
                <a:solidFill>
                  <a:schemeClr val="tx1"/>
                </a:solidFill>
                <a:latin typeface="+mn-lt"/>
                <a:ea typeface="+mn-ea"/>
                <a:cs typeface="+mn-cs"/>
              </a:rPr>
              <a:t>2- carbon farm/ranch plans are an empowering, accessible, and PERSONALIZED way for ranchers and farmers to access this information and add new tools to their toolbox that help them reach their short and long term ranch/farm goals.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800" kern="1200" baseline="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800" kern="1200" baseline="0" dirty="0">
                <a:solidFill>
                  <a:schemeClr val="tx1"/>
                </a:solidFill>
                <a:latin typeface="+mn-lt"/>
                <a:ea typeface="+mn-ea"/>
                <a:cs typeface="+mn-cs"/>
              </a:rPr>
              <a:t>3- RCDs are the perfect partners for helping to share these tools with ranchers and farmers. The trust and expertise they have cultivated in their communities are the best chance there is for engaging even climate-</a:t>
            </a:r>
            <a:r>
              <a:rPr lang="en-US" sz="800" kern="1200" baseline="0">
                <a:solidFill>
                  <a:schemeClr val="tx1"/>
                </a:solidFill>
                <a:latin typeface="+mn-lt"/>
                <a:ea typeface="+mn-ea"/>
                <a:cs typeface="+mn-cs"/>
              </a:rPr>
              <a:t>change skeptics </a:t>
            </a:r>
            <a:r>
              <a:rPr lang="en-US" sz="800" kern="1200" baseline="0" dirty="0">
                <a:solidFill>
                  <a:schemeClr val="tx1"/>
                </a:solidFill>
                <a:latin typeface="+mn-lt"/>
                <a:ea typeface="+mn-ea"/>
                <a:cs typeface="+mn-cs"/>
              </a:rPr>
              <a:t>on the benefits of carbon farming. </a:t>
            </a:r>
          </a:p>
        </p:txBody>
      </p:sp>
      <p:sp>
        <p:nvSpPr>
          <p:cNvPr id="4" name="Slide Number Placeholder 3"/>
          <p:cNvSpPr>
            <a:spLocks noGrp="1"/>
          </p:cNvSpPr>
          <p:nvPr>
            <p:ph type="sldNum" sz="quarter" idx="10"/>
          </p:nvPr>
        </p:nvSpPr>
        <p:spPr/>
        <p:txBody>
          <a:bodyPr/>
          <a:lstStyle/>
          <a:p>
            <a:fld id="{2BF8FF67-6BD2-0D49-BEF3-B223780B8CAE}" type="slidenum">
              <a:rPr lang="en-US" smtClean="0"/>
              <a:t>1</a:t>
            </a:fld>
            <a:endParaRPr lang="en-US"/>
          </a:p>
        </p:txBody>
      </p:sp>
    </p:spTree>
    <p:extLst>
      <p:ext uri="{BB962C8B-B14F-4D97-AF65-F5344CB8AC3E}">
        <p14:creationId xmlns:p14="http://schemas.microsoft.com/office/powerpoint/2010/main" val="3763696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1F56AC-2862-4A16-AF94-F8676A0DC9B0}" type="slidenum">
              <a:rPr lang="en-US" smtClean="0">
                <a:solidFill>
                  <a:prstClr val="black"/>
                </a:solidFill>
                <a:latin typeface="Calibri"/>
              </a:rPr>
              <a:pPr/>
              <a:t>10</a:t>
            </a:fld>
            <a:endParaRPr lang="en-US">
              <a:solidFill>
                <a:prstClr val="black"/>
              </a:solidFill>
              <a:latin typeface="Calibri"/>
            </a:endParaRPr>
          </a:p>
        </p:txBody>
      </p:sp>
    </p:spTree>
    <p:extLst>
      <p:ext uri="{BB962C8B-B14F-4D97-AF65-F5344CB8AC3E}">
        <p14:creationId xmlns:p14="http://schemas.microsoft.com/office/powerpoint/2010/main" val="4224182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1F56AC-2862-4A16-AF94-F8676A0DC9B0}" type="slidenum">
              <a:rPr lang="en-US" smtClean="0">
                <a:solidFill>
                  <a:prstClr val="black"/>
                </a:solidFill>
                <a:latin typeface="Calibri"/>
              </a:rPr>
              <a:pPr/>
              <a:t>11</a:t>
            </a:fld>
            <a:endParaRPr lang="en-US">
              <a:solidFill>
                <a:prstClr val="black"/>
              </a:solidFill>
              <a:latin typeface="Calibri"/>
            </a:endParaRPr>
          </a:p>
        </p:txBody>
      </p:sp>
    </p:spTree>
    <p:extLst>
      <p:ext uri="{BB962C8B-B14F-4D97-AF65-F5344CB8AC3E}">
        <p14:creationId xmlns:p14="http://schemas.microsoft.com/office/powerpoint/2010/main" val="4224182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Statewide Rangeland Compost</a:t>
            </a:r>
            <a:r>
              <a:rPr lang="en-US" baseline="0" dirty="0"/>
              <a:t> </a:t>
            </a:r>
            <a:r>
              <a:rPr lang="en-US" dirty="0"/>
              <a:t>Application Pilot with NRCS at </a:t>
            </a:r>
            <a:r>
              <a:rPr lang="en-US" dirty="0" err="1"/>
              <a:t>TomKat</a:t>
            </a:r>
            <a:r>
              <a:rPr lang="en-US" dirty="0"/>
              <a:t> Ranch.</a:t>
            </a:r>
          </a:p>
          <a:p>
            <a:endParaRPr lang="en-US" dirty="0"/>
          </a:p>
        </p:txBody>
      </p:sp>
      <p:sp>
        <p:nvSpPr>
          <p:cNvPr id="4" name="Slide Number Placeholder 3"/>
          <p:cNvSpPr>
            <a:spLocks noGrp="1"/>
          </p:cNvSpPr>
          <p:nvPr>
            <p:ph type="sldNum" sz="quarter" idx="10"/>
          </p:nvPr>
        </p:nvSpPr>
        <p:spPr/>
        <p:txBody>
          <a:bodyPr/>
          <a:lstStyle/>
          <a:p>
            <a:fld id="{411F56AC-2862-4A16-AF94-F8676A0DC9B0}" type="slidenum">
              <a:rPr lang="en-US" smtClean="0">
                <a:solidFill>
                  <a:prstClr val="black"/>
                </a:solidFill>
                <a:latin typeface="Calibri"/>
              </a:rPr>
              <a:pPr/>
              <a:t>12</a:t>
            </a:fld>
            <a:endParaRPr lang="en-US">
              <a:solidFill>
                <a:prstClr val="black"/>
              </a:solidFill>
              <a:latin typeface="Calibri"/>
            </a:endParaRPr>
          </a:p>
        </p:txBody>
      </p:sp>
    </p:spTree>
    <p:extLst>
      <p:ext uri="{BB962C8B-B14F-4D97-AF65-F5344CB8AC3E}">
        <p14:creationId xmlns:p14="http://schemas.microsoft.com/office/powerpoint/2010/main" val="42241829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Planting</a:t>
            </a:r>
            <a:r>
              <a:rPr lang="en-US" baseline="0" dirty="0"/>
              <a:t> of woody vegetation in rangelands- captures carbon, provides habitat, provides shade and shelter for cattle. </a:t>
            </a:r>
            <a:endParaRPr lang="en-US" dirty="0"/>
          </a:p>
        </p:txBody>
      </p:sp>
      <p:sp>
        <p:nvSpPr>
          <p:cNvPr id="4" name="Slide Number Placeholder 3"/>
          <p:cNvSpPr>
            <a:spLocks noGrp="1"/>
          </p:cNvSpPr>
          <p:nvPr>
            <p:ph type="sldNum" sz="quarter" idx="10"/>
          </p:nvPr>
        </p:nvSpPr>
        <p:spPr/>
        <p:txBody>
          <a:bodyPr/>
          <a:lstStyle/>
          <a:p>
            <a:fld id="{411F56AC-2862-4A16-AF94-F8676A0DC9B0}" type="slidenum">
              <a:rPr lang="en-US" smtClean="0">
                <a:solidFill>
                  <a:prstClr val="black"/>
                </a:solidFill>
                <a:latin typeface="Calibri"/>
              </a:rPr>
              <a:pPr/>
              <a:t>13</a:t>
            </a:fld>
            <a:endParaRPr lang="en-US">
              <a:solidFill>
                <a:prstClr val="black"/>
              </a:solidFill>
              <a:latin typeface="Calibri"/>
            </a:endParaRPr>
          </a:p>
        </p:txBody>
      </p:sp>
    </p:spTree>
    <p:extLst>
      <p:ext uri="{BB962C8B-B14F-4D97-AF65-F5344CB8AC3E}">
        <p14:creationId xmlns:p14="http://schemas.microsoft.com/office/powerpoint/2010/main" val="4224182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Riparian Area</a:t>
            </a:r>
            <a:r>
              <a:rPr lang="en-US" baseline="0" dirty="0"/>
              <a:t> Restoration</a:t>
            </a:r>
            <a:endParaRPr lang="en-US" dirty="0"/>
          </a:p>
        </p:txBody>
      </p:sp>
      <p:sp>
        <p:nvSpPr>
          <p:cNvPr id="4" name="Slide Number Placeholder 3"/>
          <p:cNvSpPr>
            <a:spLocks noGrp="1"/>
          </p:cNvSpPr>
          <p:nvPr>
            <p:ph type="sldNum" sz="quarter" idx="10"/>
          </p:nvPr>
        </p:nvSpPr>
        <p:spPr/>
        <p:txBody>
          <a:bodyPr/>
          <a:lstStyle/>
          <a:p>
            <a:fld id="{411F56AC-2862-4A16-AF94-F8676A0DC9B0}" type="slidenum">
              <a:rPr lang="en-US" smtClean="0">
                <a:solidFill>
                  <a:prstClr val="black"/>
                </a:solidFill>
                <a:latin typeface="Calibri"/>
              </a:rPr>
              <a:pPr/>
              <a:t>14</a:t>
            </a:fld>
            <a:endParaRPr lang="en-US">
              <a:solidFill>
                <a:prstClr val="black"/>
              </a:solidFill>
              <a:latin typeface="Calibri"/>
            </a:endParaRPr>
          </a:p>
        </p:txBody>
      </p:sp>
    </p:spTree>
    <p:extLst>
      <p:ext uri="{BB962C8B-B14F-4D97-AF65-F5344CB8AC3E}">
        <p14:creationId xmlns:p14="http://schemas.microsoft.com/office/powerpoint/2010/main" val="4224182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Regenerative agriculture is a method of farming that aims to restore the fertility of the soil and the overall health of the land it’s conducted on</a:t>
            </a:r>
            <a:r>
              <a:rPr lang="en-US" dirty="0"/>
              <a:t>, limiting the use of synthetic inputs like pesticides and fertilizers and limiting tillage of the soil. </a:t>
            </a:r>
          </a:p>
          <a:p>
            <a:endParaRPr lang="en-US" dirty="0"/>
          </a:p>
          <a:p>
            <a:endParaRPr lang="en-US" dirty="0"/>
          </a:p>
        </p:txBody>
      </p:sp>
      <p:sp>
        <p:nvSpPr>
          <p:cNvPr id="4" name="Slide Number Placeholder 3"/>
          <p:cNvSpPr>
            <a:spLocks noGrp="1"/>
          </p:cNvSpPr>
          <p:nvPr>
            <p:ph type="sldNum" sz="quarter" idx="10"/>
          </p:nvPr>
        </p:nvSpPr>
        <p:spPr/>
        <p:txBody>
          <a:bodyPr/>
          <a:lstStyle/>
          <a:p>
            <a:fld id="{2BF8FF67-6BD2-0D49-BEF3-B223780B8CAE}" type="slidenum">
              <a:rPr lang="en-US" smtClean="0"/>
              <a:t>2</a:t>
            </a:fld>
            <a:endParaRPr lang="en-US"/>
          </a:p>
        </p:txBody>
      </p:sp>
    </p:spTree>
    <p:extLst>
      <p:ext uri="{BB962C8B-B14F-4D97-AF65-F5344CB8AC3E}">
        <p14:creationId xmlns:p14="http://schemas.microsoft.com/office/powerpoint/2010/main" val="3763696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BF8FF67-6BD2-0D49-BEF3-B223780B8CAE}" type="slidenum">
              <a:rPr lang="en-US" smtClean="0"/>
              <a:t>3</a:t>
            </a:fld>
            <a:endParaRPr lang="en-US"/>
          </a:p>
        </p:txBody>
      </p:sp>
    </p:spTree>
    <p:extLst>
      <p:ext uri="{BB962C8B-B14F-4D97-AF65-F5344CB8AC3E}">
        <p14:creationId xmlns:p14="http://schemas.microsoft.com/office/powerpoint/2010/main" val="33761519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Planning: grazing plan, strategic plan, conservation plan, and carbon plan- integrating those. </a:t>
            </a:r>
          </a:p>
          <a:p>
            <a:r>
              <a:rPr lang="en-US" dirty="0"/>
              <a:t>Monitoring: are part of point blue’s rangeland monitoring network. Measuring soil, tracking birds. </a:t>
            </a:r>
          </a:p>
        </p:txBody>
      </p:sp>
      <p:sp>
        <p:nvSpPr>
          <p:cNvPr id="4" name="Slide Number Placeholder 3"/>
          <p:cNvSpPr>
            <a:spLocks noGrp="1"/>
          </p:cNvSpPr>
          <p:nvPr>
            <p:ph type="sldNum" sz="quarter" idx="10"/>
          </p:nvPr>
        </p:nvSpPr>
        <p:spPr/>
        <p:txBody>
          <a:bodyPr/>
          <a:lstStyle/>
          <a:p>
            <a:fld id="{2BF8FF67-6BD2-0D49-BEF3-B223780B8CAE}" type="slidenum">
              <a:rPr lang="en-US" smtClean="0"/>
              <a:t>4</a:t>
            </a:fld>
            <a:endParaRPr lang="en-US"/>
          </a:p>
        </p:txBody>
      </p:sp>
    </p:spTree>
    <p:extLst>
      <p:ext uri="{BB962C8B-B14F-4D97-AF65-F5344CB8AC3E}">
        <p14:creationId xmlns:p14="http://schemas.microsoft.com/office/powerpoint/2010/main" val="2553657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BF8FF67-6BD2-0D49-BEF3-B223780B8CAE}" type="slidenum">
              <a:rPr lang="en-US" smtClean="0"/>
              <a:t>5</a:t>
            </a:fld>
            <a:endParaRPr lang="en-US"/>
          </a:p>
        </p:txBody>
      </p:sp>
    </p:spTree>
    <p:extLst>
      <p:ext uri="{BB962C8B-B14F-4D97-AF65-F5344CB8AC3E}">
        <p14:creationId xmlns:p14="http://schemas.microsoft.com/office/powerpoint/2010/main" val="2609456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F8FF67-6BD2-0D49-BEF3-B223780B8CAE}" type="slidenum">
              <a:rPr lang="en-US" smtClean="0"/>
              <a:t>6</a:t>
            </a:fld>
            <a:endParaRPr lang="en-US"/>
          </a:p>
        </p:txBody>
      </p:sp>
    </p:spTree>
    <p:extLst>
      <p:ext uri="{BB962C8B-B14F-4D97-AF65-F5344CB8AC3E}">
        <p14:creationId xmlns:p14="http://schemas.microsoft.com/office/powerpoint/2010/main" val="23969228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noticed an</a:t>
            </a:r>
            <a:r>
              <a:rPr lang="en-US" baseline="0" dirty="0"/>
              <a:t> increase in native perennial grasses since the start of their prescriptive grazing. </a:t>
            </a:r>
            <a:endParaRPr lang="en-US" dirty="0"/>
          </a:p>
        </p:txBody>
      </p:sp>
      <p:sp>
        <p:nvSpPr>
          <p:cNvPr id="4" name="Slide Number Placeholder 3"/>
          <p:cNvSpPr>
            <a:spLocks noGrp="1"/>
          </p:cNvSpPr>
          <p:nvPr>
            <p:ph type="sldNum" sz="quarter" idx="10"/>
          </p:nvPr>
        </p:nvSpPr>
        <p:spPr/>
        <p:txBody>
          <a:bodyPr/>
          <a:lstStyle/>
          <a:p>
            <a:fld id="{2BF8FF67-6BD2-0D49-BEF3-B223780B8CAE}" type="slidenum">
              <a:rPr lang="en-US" smtClean="0"/>
              <a:t>7</a:t>
            </a:fld>
            <a:endParaRPr lang="en-US"/>
          </a:p>
        </p:txBody>
      </p:sp>
    </p:spTree>
    <p:extLst>
      <p:ext uri="{BB962C8B-B14F-4D97-AF65-F5344CB8AC3E}">
        <p14:creationId xmlns:p14="http://schemas.microsoft.com/office/powerpoint/2010/main" val="2990352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F8FF67-6BD2-0D49-BEF3-B223780B8CAE}" type="slidenum">
              <a:rPr lang="en-US" smtClean="0"/>
              <a:t>8</a:t>
            </a:fld>
            <a:endParaRPr lang="en-US"/>
          </a:p>
        </p:txBody>
      </p:sp>
    </p:spTree>
    <p:extLst>
      <p:ext uri="{BB962C8B-B14F-4D97-AF65-F5344CB8AC3E}">
        <p14:creationId xmlns:p14="http://schemas.microsoft.com/office/powerpoint/2010/main" val="2553657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2BF8FF67-6BD2-0D49-BEF3-B223780B8CAE}" type="slidenum">
              <a:rPr lang="en-US" smtClean="0"/>
              <a:t>9</a:t>
            </a:fld>
            <a:endParaRPr lang="en-US"/>
          </a:p>
        </p:txBody>
      </p:sp>
    </p:spTree>
    <p:extLst>
      <p:ext uri="{BB962C8B-B14F-4D97-AF65-F5344CB8AC3E}">
        <p14:creationId xmlns:p14="http://schemas.microsoft.com/office/powerpoint/2010/main" val="37636960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912776"/>
            <a:ext cx="6858000" cy="2108719"/>
          </a:xfrm>
        </p:spPr>
        <p:txBody>
          <a:bodyPr anchor="ctr"/>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4161453"/>
            <a:ext cx="6858000" cy="177281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33727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1985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6374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912776"/>
            <a:ext cx="6858000" cy="2108719"/>
          </a:xfrm>
        </p:spPr>
        <p:txBody>
          <a:bodyPr anchor="ctr"/>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4161453"/>
            <a:ext cx="6858000" cy="1772817"/>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911042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lumMod val="50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99668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123405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08470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29042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79553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59509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316512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lumMod val="50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663826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88873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4307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1054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842284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9427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4295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73080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4329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59751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753173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rgbClr val="EBE1C7"/>
            </a:gs>
          </a:gsLst>
          <a:lin ang="5400000" scaled="1"/>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6304113"/>
            <a:ext cx="9144000" cy="553887"/>
          </a:xfrm>
          <a:prstGeom prst="rect">
            <a:avLst/>
          </a:prstGeom>
          <a:solidFill>
            <a:srgbClr val="DFCEA5">
              <a:alpha val="3568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p:cNvSpPr txBox="1">
            <a:spLocks/>
          </p:cNvSpPr>
          <p:nvPr/>
        </p:nvSpPr>
        <p:spPr>
          <a:xfrm>
            <a:off x="6457950" y="6545766"/>
            <a:ext cx="2057400" cy="312234"/>
          </a:xfrm>
          <a:prstGeom prst="rect">
            <a:avLst/>
          </a:prstGeom>
          <a:effectLst>
            <a:outerShdw blurRad="50800" dist="38100" dir="5400000" algn="t" rotWithShape="0">
              <a:prstClr val="black">
                <a:alpha val="40000"/>
              </a:prstClr>
            </a:outerShdw>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5860FAE-23AB-42BD-80FA-692769AC486E}" type="slidenum">
              <a:rPr lang="en-US" sz="1200" smtClean="0">
                <a:solidFill>
                  <a:prstClr val="black"/>
                </a:solidFill>
                <a:latin typeface="Calibri"/>
              </a:rPr>
              <a:pPr algn="r"/>
              <a:t>‹#›</a:t>
            </a:fld>
            <a:endParaRPr lang="en-US" sz="1200" dirty="0">
              <a:solidFill>
                <a:prstClr val="white">
                  <a:lumMod val="65000"/>
                </a:prstClr>
              </a:solidFill>
              <a:latin typeface="Calibri"/>
            </a:endParaRPr>
          </a:p>
        </p:txBody>
      </p:sp>
      <p:pic>
        <p:nvPicPr>
          <p:cNvPr id="13" name="Picture 12"/>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609600" y="6370990"/>
            <a:ext cx="1295400" cy="410810"/>
          </a:xfrm>
          <a:prstGeom prst="rect">
            <a:avLst/>
          </a:prstGeom>
          <a:effectLst>
            <a:outerShdw blurRad="25400" dist="12700" dir="2700000" algn="tl" rotWithShape="0">
              <a:prstClr val="black">
                <a:alpha val="40000"/>
              </a:prstClr>
            </a:outerShdw>
          </a:effectLst>
        </p:spPr>
      </p:pic>
      <p:sp>
        <p:nvSpPr>
          <p:cNvPr id="15" name="TextBox 14"/>
          <p:cNvSpPr txBox="1"/>
          <p:nvPr userDrawn="1"/>
        </p:nvSpPr>
        <p:spPr>
          <a:xfrm>
            <a:off x="2057400" y="6443990"/>
            <a:ext cx="6096000" cy="246221"/>
          </a:xfrm>
          <a:prstGeom prst="rect">
            <a:avLst/>
          </a:prstGeom>
          <a:noFill/>
          <a:effectLst>
            <a:outerShdw blurRad="25400" dist="12700" dir="3000000" algn="tl" rotWithShape="0">
              <a:prstClr val="black">
                <a:alpha val="40000"/>
              </a:prstClr>
            </a:outerShdw>
          </a:effectLst>
        </p:spPr>
        <p:txBody>
          <a:bodyPr wrap="square" rtlCol="0">
            <a:spAutoFit/>
          </a:bodyPr>
          <a:lstStyle/>
          <a:p>
            <a:pPr defTabSz="914400"/>
            <a:r>
              <a:rPr lang="en-US" sz="1000" i="1" dirty="0">
                <a:solidFill>
                  <a:prstClr val="black"/>
                </a:solidFill>
                <a:latin typeface="Palatino Linotype"/>
              </a:rPr>
              <a:t>Providing healthy food on working lands in a way that sustains the planet and inspires others to action.</a:t>
            </a:r>
          </a:p>
        </p:txBody>
      </p:sp>
    </p:spTree>
    <p:extLst>
      <p:ext uri="{BB962C8B-B14F-4D97-AF65-F5344CB8AC3E}">
        <p14:creationId xmlns:p14="http://schemas.microsoft.com/office/powerpoint/2010/main" val="146733054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rgbClr val="EBE1C7"/>
            </a:gs>
          </a:gsLst>
          <a:lin ang="5400000" scaled="1"/>
          <a:tileRect/>
        </a:gradFill>
        <a:effectLst/>
      </p:bgPr>
    </p:bg>
    <p:spTree>
      <p:nvGrpSpPr>
        <p:cNvPr id="1" name=""/>
        <p:cNvGrpSpPr/>
        <p:nvPr/>
      </p:nvGrpSpPr>
      <p:grpSpPr>
        <a:xfrm>
          <a:off x="0" y="0"/>
          <a:ext cx="0" cy="0"/>
          <a:chOff x="0" y="0"/>
          <a:chExt cx="0" cy="0"/>
        </a:xfrm>
      </p:grpSpPr>
      <p:sp>
        <p:nvSpPr>
          <p:cNvPr id="7" name="Rectangle 6"/>
          <p:cNvSpPr/>
          <p:nvPr userDrawn="1"/>
        </p:nvSpPr>
        <p:spPr>
          <a:xfrm>
            <a:off x="0" y="6304113"/>
            <a:ext cx="9144000" cy="553887"/>
          </a:xfrm>
          <a:prstGeom prst="rect">
            <a:avLst/>
          </a:prstGeom>
          <a:solidFill>
            <a:srgbClr val="DFCEA5">
              <a:alpha val="3568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p:cNvSpPr txBox="1">
            <a:spLocks/>
          </p:cNvSpPr>
          <p:nvPr/>
        </p:nvSpPr>
        <p:spPr>
          <a:xfrm>
            <a:off x="6457950" y="6545766"/>
            <a:ext cx="2057400" cy="312234"/>
          </a:xfrm>
          <a:prstGeom prst="rect">
            <a:avLst/>
          </a:prstGeom>
          <a:effectLst>
            <a:outerShdw blurRad="50800" dist="38100" dir="5400000" algn="t" rotWithShape="0">
              <a:prstClr val="black">
                <a:alpha val="40000"/>
              </a:prstClr>
            </a:outerShdw>
          </a:effec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25860FAE-23AB-42BD-80FA-692769AC486E}" type="slidenum">
              <a:rPr lang="en-US" sz="1200" smtClean="0">
                <a:solidFill>
                  <a:prstClr val="black"/>
                </a:solidFill>
                <a:latin typeface="Calibri"/>
              </a:rPr>
              <a:pPr algn="r"/>
              <a:t>‹#›</a:t>
            </a:fld>
            <a:endParaRPr lang="en-US" sz="1200" dirty="0">
              <a:solidFill>
                <a:prstClr val="white">
                  <a:lumMod val="65000"/>
                </a:prstClr>
              </a:solidFill>
              <a:latin typeface="Calibri"/>
            </a:endParaRPr>
          </a:p>
        </p:txBody>
      </p:sp>
      <p:pic>
        <p:nvPicPr>
          <p:cNvPr id="13" name="Picture 12"/>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609600" y="6370990"/>
            <a:ext cx="1295400" cy="410810"/>
          </a:xfrm>
          <a:prstGeom prst="rect">
            <a:avLst/>
          </a:prstGeom>
          <a:effectLst>
            <a:outerShdw blurRad="25400" dist="12700" dir="2700000" algn="tl" rotWithShape="0">
              <a:prstClr val="black">
                <a:alpha val="40000"/>
              </a:prstClr>
            </a:outerShdw>
          </a:effectLst>
        </p:spPr>
      </p:pic>
      <p:sp>
        <p:nvSpPr>
          <p:cNvPr id="15" name="TextBox 14"/>
          <p:cNvSpPr txBox="1"/>
          <p:nvPr userDrawn="1"/>
        </p:nvSpPr>
        <p:spPr>
          <a:xfrm>
            <a:off x="2057400" y="6443990"/>
            <a:ext cx="6096000" cy="246221"/>
          </a:xfrm>
          <a:prstGeom prst="rect">
            <a:avLst/>
          </a:prstGeom>
          <a:noFill/>
          <a:effectLst>
            <a:outerShdw blurRad="25400" dist="12700" dir="3000000" algn="tl" rotWithShape="0">
              <a:prstClr val="black">
                <a:alpha val="40000"/>
              </a:prstClr>
            </a:outerShdw>
          </a:effectLst>
        </p:spPr>
        <p:txBody>
          <a:bodyPr wrap="square" rtlCol="0">
            <a:spAutoFit/>
          </a:bodyPr>
          <a:lstStyle/>
          <a:p>
            <a:pPr defTabSz="914400"/>
            <a:r>
              <a:rPr lang="en-US" sz="1000" i="1" dirty="0">
                <a:solidFill>
                  <a:prstClr val="black"/>
                </a:solidFill>
                <a:latin typeface="Palatino Linotype"/>
              </a:rPr>
              <a:t>Providing healthy food on working lands in a way that sustains the planet and inspires others to action.</a:t>
            </a:r>
          </a:p>
        </p:txBody>
      </p:sp>
    </p:spTree>
    <p:extLst>
      <p:ext uri="{BB962C8B-B14F-4D97-AF65-F5344CB8AC3E}">
        <p14:creationId xmlns:p14="http://schemas.microsoft.com/office/powerpoint/2010/main" val="233688320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jpe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10.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Picture and Context of TK</a:t>
            </a:r>
          </a:p>
        </p:txBody>
      </p:sp>
      <p:pic>
        <p:nvPicPr>
          <p:cNvPr id="4" name="Content Placeholder 3"/>
          <p:cNvPicPr>
            <a:picLocks noGrp="1" noChangeAspect="1"/>
          </p:cNvPicPr>
          <p:nvPr>
            <p:ph idx="1"/>
          </p:nvPr>
        </p:nvPicPr>
        <p:blipFill rotWithShape="1">
          <a:blip r:embed="rId3" cstate="screen">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a:stretch/>
        </p:blipFill>
        <p:spPr>
          <a:xfrm>
            <a:off x="0" y="1616"/>
            <a:ext cx="9144000" cy="6294530"/>
          </a:xfrm>
        </p:spPr>
      </p:pic>
      <p:sp>
        <p:nvSpPr>
          <p:cNvPr id="7" name="Title 1"/>
          <p:cNvSpPr txBox="1">
            <a:spLocks/>
          </p:cNvSpPr>
          <p:nvPr/>
        </p:nvSpPr>
        <p:spPr>
          <a:xfrm>
            <a:off x="0" y="3999535"/>
            <a:ext cx="9144000" cy="210871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2">
                    <a:lumMod val="50000"/>
                  </a:schemeClr>
                </a:solidFill>
                <a:latin typeface="+mj-lt"/>
                <a:ea typeface="+mj-ea"/>
                <a:cs typeface="+mj-cs"/>
              </a:defRPr>
            </a:lvl1pPr>
          </a:lstStyle>
          <a:p>
            <a:pPr algn="ctr"/>
            <a:r>
              <a:rPr lang="en-US" sz="4500" b="1" dirty="0">
                <a:solidFill>
                  <a:srgbClr val="FFFFFF"/>
                </a:solidFill>
              </a:rPr>
              <a:t>Regenerative Carbon Ranching at </a:t>
            </a:r>
          </a:p>
          <a:p>
            <a:pPr algn="ctr"/>
            <a:r>
              <a:rPr lang="en-US" sz="4500" b="1" dirty="0">
                <a:solidFill>
                  <a:srgbClr val="FFFFFF"/>
                </a:solidFill>
              </a:rPr>
              <a:t>TomKat Ranch</a:t>
            </a:r>
          </a:p>
        </p:txBody>
      </p:sp>
      <p:sp>
        <p:nvSpPr>
          <p:cNvPr id="9" name="TextBox 8"/>
          <p:cNvSpPr txBox="1"/>
          <p:nvPr/>
        </p:nvSpPr>
        <p:spPr>
          <a:xfrm>
            <a:off x="677333" y="-42333"/>
            <a:ext cx="184666" cy="369332"/>
          </a:xfrm>
          <a:prstGeom prst="rect">
            <a:avLst/>
          </a:prstGeom>
          <a:noFill/>
        </p:spPr>
        <p:txBody>
          <a:bodyPr wrap="none" rtlCol="0">
            <a:spAutoFit/>
          </a:bodyPr>
          <a:lstStyle/>
          <a:p>
            <a:endParaRPr lang="en-US"/>
          </a:p>
        </p:txBody>
      </p: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14600" y="516467"/>
            <a:ext cx="3657600" cy="1159933"/>
          </a:xfrm>
          <a:prstGeom prst="rect">
            <a:avLst/>
          </a:prstGeom>
        </p:spPr>
      </p:pic>
    </p:spTree>
    <p:extLst>
      <p:ext uri="{BB962C8B-B14F-4D97-AF65-F5344CB8AC3E}">
        <p14:creationId xmlns:p14="http://schemas.microsoft.com/office/powerpoint/2010/main" val="1127635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attle-1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9144000" cy="6302423"/>
          </a:xfrm>
          <a:prstGeom prst="rect">
            <a:avLst/>
          </a:prstGeom>
        </p:spPr>
      </p:pic>
      <p:pic>
        <p:nvPicPr>
          <p:cNvPr id="9" name="Picture 8" descr="Planning.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12523" y="4220170"/>
            <a:ext cx="5401056" cy="5212080"/>
          </a:xfrm>
          <a:prstGeom prst="rect">
            <a:avLst/>
          </a:prstGeom>
        </p:spPr>
      </p:pic>
      <p:pic>
        <p:nvPicPr>
          <p:cNvPr id="14" name="Picture 13" descr="Screen Shot 2017-11-08 at 1.03.12 P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047" y="888999"/>
            <a:ext cx="2843596" cy="3682999"/>
          </a:xfrm>
          <a:prstGeom prst="rect">
            <a:avLst/>
          </a:prstGeom>
        </p:spPr>
      </p:pic>
      <p:pic>
        <p:nvPicPr>
          <p:cNvPr id="15" name="Picture 14" descr="Screen Shot 2017-11-08 at 1.03.34 PM.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65515" y="1778000"/>
            <a:ext cx="2848312" cy="3682999"/>
          </a:xfrm>
          <a:prstGeom prst="rect">
            <a:avLst/>
          </a:prstGeom>
        </p:spPr>
      </p:pic>
      <p:pic>
        <p:nvPicPr>
          <p:cNvPr id="16" name="Picture 15" descr="Screen Shot 2017-11-08 at 1.03.45 PM.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31166" y="2619422"/>
            <a:ext cx="2851963" cy="3682999"/>
          </a:xfrm>
          <a:prstGeom prst="rect">
            <a:avLst/>
          </a:prstGeom>
        </p:spPr>
      </p:pic>
      <p:pic>
        <p:nvPicPr>
          <p:cNvPr id="17" name="Picture 16"/>
          <p:cNvPicPr>
            <a:picLocks noChangeAspect="1"/>
          </p:cNvPicPr>
          <p:nvPr/>
        </p:nvPicPr>
        <p:blipFill>
          <a:blip r:embed="rId8"/>
          <a:stretch>
            <a:fillRect/>
          </a:stretch>
        </p:blipFill>
        <p:spPr>
          <a:xfrm>
            <a:off x="7432265" y="-1"/>
            <a:ext cx="1711735" cy="1276669"/>
          </a:xfrm>
          <a:prstGeom prst="rect">
            <a:avLst/>
          </a:prstGeom>
        </p:spPr>
      </p:pic>
      <p:pic>
        <p:nvPicPr>
          <p:cNvPr id="18" name="Picture 1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432264" y="1374676"/>
            <a:ext cx="1711735" cy="711491"/>
          </a:xfrm>
          <a:prstGeom prst="rect">
            <a:avLst/>
          </a:prstGeom>
        </p:spPr>
      </p:pic>
      <p:pic>
        <p:nvPicPr>
          <p:cNvPr id="10" name="Picture 9" descr="Screen Shot 2016-12-08 at 1.45.55 PM.pn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265196" y="2201616"/>
            <a:ext cx="1874769" cy="429041"/>
          </a:xfrm>
          <a:prstGeom prst="rect">
            <a:avLst/>
          </a:prstGeom>
        </p:spPr>
      </p:pic>
      <p:pic>
        <p:nvPicPr>
          <p:cNvPr id="11" name="Picture 10" descr="Screen Shot 2016-12-08 at 1.45.55 PM.png"/>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629330" y="2617829"/>
            <a:ext cx="1222808" cy="429041"/>
          </a:xfrm>
          <a:prstGeom prst="rect">
            <a:avLst/>
          </a:prstGeom>
        </p:spPr>
      </p:pic>
      <p:sp>
        <p:nvSpPr>
          <p:cNvPr id="12" name="Title 1"/>
          <p:cNvSpPr txBox="1">
            <a:spLocks/>
          </p:cNvSpPr>
          <p:nvPr/>
        </p:nvSpPr>
        <p:spPr>
          <a:xfrm>
            <a:off x="-137240" y="-256549"/>
            <a:ext cx="7402436" cy="163839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2">
                    <a:lumMod val="50000"/>
                  </a:schemeClr>
                </a:solidFill>
                <a:latin typeface="+mj-lt"/>
                <a:ea typeface="+mj-ea"/>
                <a:cs typeface="+mj-cs"/>
              </a:defRPr>
            </a:lvl1pPr>
          </a:lstStyle>
          <a:p>
            <a:pPr algn="r"/>
            <a:r>
              <a:rPr lang="en-US" sz="4000" b="1" dirty="0">
                <a:solidFill>
                  <a:srgbClr val="FFFFFF"/>
                </a:solidFill>
              </a:rPr>
              <a:t>Carbon Plans Give Ranchers More Tools</a:t>
            </a:r>
            <a:endParaRPr lang="en-US" sz="4000" dirty="0">
              <a:solidFill>
                <a:srgbClr val="FFFFFF"/>
              </a:solidFill>
            </a:endParaRPr>
          </a:p>
        </p:txBody>
      </p:sp>
    </p:spTree>
    <p:extLst>
      <p:ext uri="{BB962C8B-B14F-4D97-AF65-F5344CB8AC3E}">
        <p14:creationId xmlns:p14="http://schemas.microsoft.com/office/powerpoint/2010/main" val="1185002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omKat_Ranch-cattle-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9144001" cy="627485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14961" y="4394143"/>
            <a:ext cx="1912584" cy="1880707"/>
          </a:xfrm>
          <a:prstGeom prst="rect">
            <a:avLst/>
          </a:prstGeom>
        </p:spPr>
      </p:pic>
      <p:sp>
        <p:nvSpPr>
          <p:cNvPr id="5" name="Title 1"/>
          <p:cNvSpPr txBox="1">
            <a:spLocks/>
          </p:cNvSpPr>
          <p:nvPr/>
        </p:nvSpPr>
        <p:spPr>
          <a:xfrm>
            <a:off x="2" y="4669276"/>
            <a:ext cx="7402436" cy="163839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2">
                    <a:lumMod val="50000"/>
                  </a:schemeClr>
                </a:solidFill>
                <a:latin typeface="+mj-lt"/>
                <a:ea typeface="+mj-ea"/>
                <a:cs typeface="+mj-cs"/>
              </a:defRPr>
            </a:lvl1pPr>
          </a:lstStyle>
          <a:p>
            <a:r>
              <a:rPr lang="en-US" sz="4000" b="1" dirty="0">
                <a:solidFill>
                  <a:srgbClr val="FFFFFF"/>
                </a:solidFill>
              </a:rPr>
              <a:t>Prescribed Grazing</a:t>
            </a:r>
            <a:endParaRPr lang="en-US" sz="4000" dirty="0">
              <a:solidFill>
                <a:srgbClr val="FFFFFF"/>
              </a:solidFill>
            </a:endParaRPr>
          </a:p>
        </p:txBody>
      </p:sp>
    </p:spTree>
    <p:extLst>
      <p:ext uri="{BB962C8B-B14F-4D97-AF65-F5344CB8AC3E}">
        <p14:creationId xmlns:p14="http://schemas.microsoft.com/office/powerpoint/2010/main" val="3385527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27485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14961" y="4394143"/>
            <a:ext cx="1912584" cy="1880707"/>
          </a:xfrm>
          <a:prstGeom prst="rect">
            <a:avLst/>
          </a:prstGeom>
        </p:spPr>
      </p:pic>
      <p:sp>
        <p:nvSpPr>
          <p:cNvPr id="4" name="Title 1"/>
          <p:cNvSpPr txBox="1">
            <a:spLocks/>
          </p:cNvSpPr>
          <p:nvPr/>
        </p:nvSpPr>
        <p:spPr>
          <a:xfrm>
            <a:off x="2" y="-333520"/>
            <a:ext cx="9044572" cy="163839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2">
                    <a:lumMod val="50000"/>
                  </a:schemeClr>
                </a:solidFill>
                <a:latin typeface="+mj-lt"/>
                <a:ea typeface="+mj-ea"/>
                <a:cs typeface="+mj-cs"/>
              </a:defRPr>
            </a:lvl1pPr>
          </a:lstStyle>
          <a:p>
            <a:r>
              <a:rPr lang="en-US" sz="4000" b="1" dirty="0">
                <a:solidFill>
                  <a:srgbClr val="FFFFFF"/>
                </a:solidFill>
              </a:rPr>
              <a:t>Rangeland Compost Application</a:t>
            </a:r>
            <a:endParaRPr lang="en-US" sz="4000" dirty="0">
              <a:solidFill>
                <a:srgbClr val="FFFFFF"/>
              </a:solidFill>
            </a:endParaRPr>
          </a:p>
        </p:txBody>
      </p:sp>
    </p:spTree>
    <p:extLst>
      <p:ext uri="{BB962C8B-B14F-4D97-AF65-F5344CB8AC3E}">
        <p14:creationId xmlns:p14="http://schemas.microsoft.com/office/powerpoint/2010/main" val="2507734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542" y="-85055"/>
            <a:ext cx="9484504" cy="6321421"/>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14961" y="4394143"/>
            <a:ext cx="1912584" cy="1880707"/>
          </a:xfrm>
          <a:prstGeom prst="rect">
            <a:avLst/>
          </a:prstGeom>
        </p:spPr>
      </p:pic>
      <p:sp>
        <p:nvSpPr>
          <p:cNvPr id="5" name="Title 1"/>
          <p:cNvSpPr txBox="1">
            <a:spLocks/>
          </p:cNvSpPr>
          <p:nvPr/>
        </p:nvSpPr>
        <p:spPr>
          <a:xfrm>
            <a:off x="2" y="-333520"/>
            <a:ext cx="9044572" cy="163839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2">
                    <a:lumMod val="50000"/>
                  </a:schemeClr>
                </a:solidFill>
                <a:latin typeface="+mj-lt"/>
                <a:ea typeface="+mj-ea"/>
                <a:cs typeface="+mj-cs"/>
              </a:defRPr>
            </a:lvl1pPr>
          </a:lstStyle>
          <a:p>
            <a:r>
              <a:rPr lang="en-US" sz="4000" b="1" dirty="0">
                <a:solidFill>
                  <a:srgbClr val="FFFFFF"/>
                </a:solidFill>
              </a:rPr>
              <a:t>Silvopasture Planting</a:t>
            </a:r>
            <a:endParaRPr lang="en-US" sz="4000" dirty="0">
              <a:solidFill>
                <a:srgbClr val="FFFFFF"/>
              </a:solidFill>
            </a:endParaRPr>
          </a:p>
        </p:txBody>
      </p:sp>
    </p:spTree>
    <p:extLst>
      <p:ext uri="{BB962C8B-B14F-4D97-AF65-F5344CB8AC3E}">
        <p14:creationId xmlns:p14="http://schemas.microsoft.com/office/powerpoint/2010/main" val="3144191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en_on_TKR-05 (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30766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14961" y="4394143"/>
            <a:ext cx="1912584" cy="1880707"/>
          </a:xfrm>
          <a:prstGeom prst="rect">
            <a:avLst/>
          </a:prstGeom>
        </p:spPr>
      </p:pic>
      <p:sp>
        <p:nvSpPr>
          <p:cNvPr id="4" name="Title 1"/>
          <p:cNvSpPr txBox="1">
            <a:spLocks/>
          </p:cNvSpPr>
          <p:nvPr/>
        </p:nvSpPr>
        <p:spPr>
          <a:xfrm>
            <a:off x="2" y="-333520"/>
            <a:ext cx="9044572" cy="163839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2">
                    <a:lumMod val="50000"/>
                  </a:schemeClr>
                </a:solidFill>
                <a:latin typeface="+mj-lt"/>
                <a:ea typeface="+mj-ea"/>
                <a:cs typeface="+mj-cs"/>
              </a:defRPr>
            </a:lvl1pPr>
          </a:lstStyle>
          <a:p>
            <a:r>
              <a:rPr lang="en-US" sz="4000" b="1" dirty="0">
                <a:solidFill>
                  <a:srgbClr val="FFFFFF"/>
                </a:solidFill>
              </a:rPr>
              <a:t>Riparian Area Restoration</a:t>
            </a:r>
            <a:endParaRPr lang="en-US" sz="4000" dirty="0">
              <a:solidFill>
                <a:srgbClr val="FFFFFF"/>
              </a:solidFill>
            </a:endParaRPr>
          </a:p>
        </p:txBody>
      </p:sp>
    </p:spTree>
    <p:extLst>
      <p:ext uri="{BB962C8B-B14F-4D97-AF65-F5344CB8AC3E}">
        <p14:creationId xmlns:p14="http://schemas.microsoft.com/office/powerpoint/2010/main" val="2420502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2830"/>
            <a:ext cx="9144000" cy="6313687"/>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754582056"/>
              </p:ext>
            </p:extLst>
          </p:nvPr>
        </p:nvGraphicFramePr>
        <p:xfrm>
          <a:off x="156777" y="2377174"/>
          <a:ext cx="8842206" cy="3479800"/>
        </p:xfrm>
        <a:graphic>
          <a:graphicData uri="http://schemas.openxmlformats.org/drawingml/2006/table">
            <a:tbl>
              <a:tblPr firstRow="1" bandRow="1">
                <a:tableStyleId>{7DF18680-E054-41AD-8BC1-D1AEF772440D}</a:tableStyleId>
              </a:tblPr>
              <a:tblGrid>
                <a:gridCol w="2947402">
                  <a:extLst>
                    <a:ext uri="{9D8B030D-6E8A-4147-A177-3AD203B41FA5}">
                      <a16:colId xmlns:a16="http://schemas.microsoft.com/office/drawing/2014/main" val="20000"/>
                    </a:ext>
                  </a:extLst>
                </a:gridCol>
                <a:gridCol w="2947402">
                  <a:extLst>
                    <a:ext uri="{9D8B030D-6E8A-4147-A177-3AD203B41FA5}">
                      <a16:colId xmlns:a16="http://schemas.microsoft.com/office/drawing/2014/main" val="20001"/>
                    </a:ext>
                  </a:extLst>
                </a:gridCol>
                <a:gridCol w="2947402">
                  <a:extLst>
                    <a:ext uri="{9D8B030D-6E8A-4147-A177-3AD203B41FA5}">
                      <a16:colId xmlns:a16="http://schemas.microsoft.com/office/drawing/2014/main" val="20002"/>
                    </a:ext>
                  </a:extLst>
                </a:gridCol>
              </a:tblGrid>
              <a:tr h="370840">
                <a:tc>
                  <a:txBody>
                    <a:bodyPr/>
                    <a:lstStyle/>
                    <a:p>
                      <a:r>
                        <a:rPr lang="en-US" dirty="0"/>
                        <a:t>Regenerative Ranching</a:t>
                      </a:r>
                    </a:p>
                  </a:txBody>
                  <a:tcPr>
                    <a:solidFill>
                      <a:schemeClr val="tx2">
                        <a:lumMod val="60000"/>
                        <a:lumOff val="40000"/>
                      </a:schemeClr>
                    </a:solidFill>
                  </a:tcPr>
                </a:tc>
                <a:tc>
                  <a:txBody>
                    <a:bodyPr/>
                    <a:lstStyle/>
                    <a:p>
                      <a:r>
                        <a:rPr lang="en-US" dirty="0"/>
                        <a:t>Education and Outreach</a:t>
                      </a:r>
                    </a:p>
                  </a:txBody>
                  <a:tcPr/>
                </a:tc>
                <a:tc>
                  <a:txBody>
                    <a:bodyPr/>
                    <a:lstStyle/>
                    <a:p>
                      <a:r>
                        <a:rPr lang="en-US" dirty="0"/>
                        <a:t>Food for Good</a:t>
                      </a:r>
                    </a:p>
                  </a:txBody>
                  <a:tcPr>
                    <a:solidFill>
                      <a:schemeClr val="accent6"/>
                    </a:solidFill>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TomKat Ranch works to discover and share the demonstrable benefits of regenerative rangeland management and create or support the tools and conditions that speed its adoption.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txBody>
                  <a:tcPr>
                    <a:solidFill>
                      <a:schemeClr val="tx2">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TomKat Ranch hosts and participates in diverse and innovative conversations about the regenerative food system.  It strives to be an empirical, collaborative, and  catalyzing voice for its target audiences, the next generation, key thought leaders, and the public.</a:t>
                      </a:r>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Ranch works in coalition with its partners to grow robust demand for grass-fed products as well as help  foster a scaled regenerative food system. </a:t>
                      </a:r>
                    </a:p>
                    <a:p>
                      <a:endParaRPr lang="en-US" dirty="0"/>
                    </a:p>
                  </a:txBody>
                  <a:tcPr>
                    <a:solidFill>
                      <a:schemeClr val="accent6">
                        <a:lumMod val="20000"/>
                        <a:lumOff val="80000"/>
                      </a:schemeClr>
                    </a:solidFill>
                  </a:tcPr>
                </a:tc>
                <a:extLst>
                  <a:ext uri="{0D108BD9-81ED-4DB2-BD59-A6C34878D82A}">
                    <a16:rowId xmlns:a16="http://schemas.microsoft.com/office/drawing/2014/main" val="10001"/>
                  </a:ext>
                </a:extLst>
              </a:tr>
            </a:tbl>
          </a:graphicData>
        </a:graphic>
      </p:graphicFrame>
      <p:sp>
        <p:nvSpPr>
          <p:cNvPr id="4" name="Title 1"/>
          <p:cNvSpPr txBox="1">
            <a:spLocks/>
          </p:cNvSpPr>
          <p:nvPr/>
        </p:nvSpPr>
        <p:spPr>
          <a:xfrm>
            <a:off x="1" y="268455"/>
            <a:ext cx="9144000" cy="210871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2">
                    <a:lumMod val="50000"/>
                  </a:schemeClr>
                </a:solidFill>
                <a:latin typeface="+mj-lt"/>
                <a:ea typeface="+mj-ea"/>
                <a:cs typeface="+mj-cs"/>
              </a:defRPr>
            </a:lvl1pPr>
          </a:lstStyle>
          <a:p>
            <a:pPr algn="ctr"/>
            <a:endParaRPr lang="en-US" sz="4000" dirty="0">
              <a:solidFill>
                <a:srgbClr val="FFFFFF"/>
              </a:solidFill>
            </a:endParaRPr>
          </a:p>
        </p:txBody>
      </p:sp>
    </p:spTree>
    <p:extLst>
      <p:ext uri="{BB962C8B-B14F-4D97-AF65-F5344CB8AC3E}">
        <p14:creationId xmlns:p14="http://schemas.microsoft.com/office/powerpoint/2010/main" val="1264464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1" y="0"/>
            <a:ext cx="9144000" cy="6298392"/>
          </a:xfrm>
        </p:spPr>
      </p:pic>
      <p:graphicFrame>
        <p:nvGraphicFramePr>
          <p:cNvPr id="4" name="Diagram 3"/>
          <p:cNvGraphicFramePr/>
          <p:nvPr>
            <p:extLst>
              <p:ext uri="{D42A27DB-BD31-4B8C-83A1-F6EECF244321}">
                <p14:modId xmlns:p14="http://schemas.microsoft.com/office/powerpoint/2010/main" val="2685603610"/>
              </p:ext>
            </p:extLst>
          </p:nvPr>
        </p:nvGraphicFramePr>
        <p:xfrm>
          <a:off x="1519808" y="1224521"/>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Right Arrow 4"/>
          <p:cNvSpPr/>
          <p:nvPr/>
        </p:nvSpPr>
        <p:spPr>
          <a:xfrm rot="21521169">
            <a:off x="5543187" y="1486601"/>
            <a:ext cx="329462" cy="3574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p:txBody>
      </p:sp>
      <p:sp>
        <p:nvSpPr>
          <p:cNvPr id="5" name="Title 1"/>
          <p:cNvSpPr txBox="1">
            <a:spLocks/>
          </p:cNvSpPr>
          <p:nvPr/>
        </p:nvSpPr>
        <p:spPr>
          <a:xfrm>
            <a:off x="0" y="4989973"/>
            <a:ext cx="9144000" cy="163839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2">
                    <a:lumMod val="50000"/>
                  </a:schemeClr>
                </a:solidFill>
                <a:latin typeface="+mj-lt"/>
                <a:ea typeface="+mj-ea"/>
                <a:cs typeface="+mj-cs"/>
              </a:defRPr>
            </a:lvl1pPr>
          </a:lstStyle>
          <a:p>
            <a:pPr algn="ctr"/>
            <a:r>
              <a:rPr lang="en-US" sz="2800" b="1" dirty="0">
                <a:solidFill>
                  <a:srgbClr val="FFFFFF"/>
                </a:solidFill>
              </a:rPr>
              <a:t>We can grow food, fuel, and fiber while improving the productivity and resiliency of our land.</a:t>
            </a:r>
            <a:endParaRPr lang="en-US" sz="2800" dirty="0">
              <a:solidFill>
                <a:srgbClr val="FFFFFF"/>
              </a:solidFill>
            </a:endParaRPr>
          </a:p>
        </p:txBody>
      </p:sp>
    </p:spTree>
    <p:extLst>
      <p:ext uri="{BB962C8B-B14F-4D97-AF65-F5344CB8AC3E}">
        <p14:creationId xmlns:p14="http://schemas.microsoft.com/office/powerpoint/2010/main" val="25980819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256284"/>
          </a:xfrm>
          <a:prstGeom prst="rect">
            <a:avLst/>
          </a:prstGeom>
        </p:spPr>
      </p:pic>
      <p:pic>
        <p:nvPicPr>
          <p:cNvPr id="6" name="Picture 5" descr="Screen Shot 2016-12-15 at 3.59.16 PM.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49947" y="1240111"/>
            <a:ext cx="5378778" cy="5190049"/>
          </a:xfrm>
          <a:prstGeom prst="rect">
            <a:avLst/>
          </a:prstGeom>
        </p:spPr>
      </p:pic>
      <p:sp>
        <p:nvSpPr>
          <p:cNvPr id="4" name="Title 1"/>
          <p:cNvSpPr txBox="1">
            <a:spLocks/>
          </p:cNvSpPr>
          <p:nvPr/>
        </p:nvSpPr>
        <p:spPr>
          <a:xfrm>
            <a:off x="1" y="-244665"/>
            <a:ext cx="9144000" cy="210871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2">
                    <a:lumMod val="50000"/>
                  </a:schemeClr>
                </a:solidFill>
                <a:latin typeface="+mj-lt"/>
                <a:ea typeface="+mj-ea"/>
                <a:cs typeface="+mj-cs"/>
              </a:defRPr>
            </a:lvl1pPr>
          </a:lstStyle>
          <a:p>
            <a:pPr algn="ctr"/>
            <a:r>
              <a:rPr lang="en-US" sz="4000" b="1" dirty="0">
                <a:solidFill>
                  <a:srgbClr val="FFFFFF"/>
                </a:solidFill>
              </a:rPr>
              <a:t>Regenerative Ranching is Learning from Feedback</a:t>
            </a:r>
            <a:endParaRPr lang="en-US" sz="4000" dirty="0">
              <a:solidFill>
                <a:srgbClr val="FFFFFF"/>
              </a:solidFill>
            </a:endParaRPr>
          </a:p>
        </p:txBody>
      </p:sp>
    </p:spTree>
    <p:extLst>
      <p:ext uri="{BB962C8B-B14F-4D97-AF65-F5344CB8AC3E}">
        <p14:creationId xmlns:p14="http://schemas.microsoft.com/office/powerpoint/2010/main" val="3123885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3" cstate="screen">
            <a:extLst>
              <a:ext uri="{28A0092B-C50C-407E-A947-70E740481C1C}">
                <a14:useLocalDpi xmlns:a14="http://schemas.microsoft.com/office/drawing/2010/main"/>
              </a:ext>
            </a:extLst>
          </a:blip>
          <a:stretch>
            <a:fillRect/>
          </a:stretch>
        </p:blipFill>
        <p:spPr>
          <a:xfrm rot="10800000">
            <a:off x="-1" y="-1"/>
            <a:ext cx="9143999" cy="6334684"/>
          </a:xfrm>
          <a:prstGeom prst="rect">
            <a:avLst/>
          </a:prstGeom>
        </p:spPr>
      </p:pic>
      <p:pic>
        <p:nvPicPr>
          <p:cNvPr id="7" name="Picture 6" descr="Planning.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12523" y="4220170"/>
            <a:ext cx="5401056" cy="5212080"/>
          </a:xfrm>
          <a:prstGeom prst="rect">
            <a:avLst/>
          </a:prstGeom>
        </p:spPr>
      </p:pic>
      <p:pic>
        <p:nvPicPr>
          <p:cNvPr id="8" name="Picture 7" descr="Screen Shot 2017-03-20 at 8.24.53 PM.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0889" y="3919678"/>
            <a:ext cx="5441634" cy="2319802"/>
          </a:xfrm>
          <a:prstGeom prst="rect">
            <a:avLst/>
          </a:prstGeom>
        </p:spPr>
      </p:pic>
      <p:pic>
        <p:nvPicPr>
          <p:cNvPr id="9" name="Picture 8" descr="Screen Shot 2017-03-20 at 8.24.41 PM.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6589" y="2459171"/>
            <a:ext cx="5441636" cy="2327049"/>
          </a:xfrm>
          <a:prstGeom prst="rect">
            <a:avLst/>
          </a:prstGeom>
        </p:spPr>
      </p:pic>
      <p:pic>
        <p:nvPicPr>
          <p:cNvPr id="10" name="Picture 9" descr="Screen Shot 2017-03-20 at 8.24.26 PM.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160751" y="900779"/>
            <a:ext cx="5441635" cy="2331402"/>
          </a:xfrm>
          <a:prstGeom prst="rect">
            <a:avLst/>
          </a:prstGeom>
        </p:spPr>
      </p:pic>
      <p:sp>
        <p:nvSpPr>
          <p:cNvPr id="11" name="Title 1"/>
          <p:cNvSpPr txBox="1">
            <a:spLocks/>
          </p:cNvSpPr>
          <p:nvPr/>
        </p:nvSpPr>
        <p:spPr>
          <a:xfrm>
            <a:off x="0" y="-1"/>
            <a:ext cx="9143998" cy="90078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accent2">
                    <a:lumMod val="50000"/>
                  </a:schemeClr>
                </a:solidFill>
                <a:latin typeface="+mj-lt"/>
                <a:ea typeface="+mj-ea"/>
                <a:cs typeface="+mj-cs"/>
              </a:defRPr>
            </a:lvl1pPr>
          </a:lstStyle>
          <a:p>
            <a:r>
              <a:rPr lang="en-US" sz="4000" b="1" dirty="0">
                <a:solidFill>
                  <a:srgbClr val="FFFFFF"/>
                </a:solidFill>
              </a:rPr>
              <a:t>Holistic Planning to Capture All of Grazing’s Benefits</a:t>
            </a:r>
            <a:endParaRPr lang="en-US" sz="4000" dirty="0">
              <a:solidFill>
                <a:srgbClr val="FFFFFF"/>
              </a:solidFill>
            </a:endParaRPr>
          </a:p>
        </p:txBody>
      </p:sp>
    </p:spTree>
    <p:extLst>
      <p:ext uri="{BB962C8B-B14F-4D97-AF65-F5344CB8AC3E}">
        <p14:creationId xmlns:p14="http://schemas.microsoft.com/office/powerpoint/2010/main" val="2898242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274850"/>
          </a:xfrm>
          <a:prstGeom prst="rect">
            <a:avLst/>
          </a:prstGeom>
        </p:spPr>
      </p:pic>
      <p:pic>
        <p:nvPicPr>
          <p:cNvPr id="4" name="Picture 3" descr="Winter and Spring.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3022497"/>
            <a:ext cx="2848079" cy="3425519"/>
          </a:xfrm>
          <a:prstGeom prst="rect">
            <a:avLst/>
          </a:prstGeom>
        </p:spPr>
      </p:pic>
      <p:pic>
        <p:nvPicPr>
          <p:cNvPr id="5" name="Picture 4" descr="Summer and Fall.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37997"/>
            <a:ext cx="2848079" cy="3454607"/>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314961" y="4394143"/>
            <a:ext cx="1912584" cy="1880707"/>
          </a:xfrm>
          <a:prstGeom prst="rect">
            <a:avLst/>
          </a:prstGeom>
        </p:spPr>
      </p:pic>
      <p:pic>
        <p:nvPicPr>
          <p:cNvPr id="8" name="Picture 7" descr="Summer and Fall.pn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848079" y="37997"/>
            <a:ext cx="2976371" cy="3454607"/>
          </a:xfrm>
          <a:prstGeom prst="rect">
            <a:avLst/>
          </a:prstGeom>
        </p:spPr>
      </p:pic>
      <p:pic>
        <p:nvPicPr>
          <p:cNvPr id="9" name="Picture 8" descr="Winter and Spring.png"/>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925053" y="3003917"/>
            <a:ext cx="2822422" cy="3425519"/>
          </a:xfrm>
          <a:prstGeom prst="rect">
            <a:avLst/>
          </a:prstGeom>
        </p:spPr>
      </p:pic>
      <p:sp>
        <p:nvSpPr>
          <p:cNvPr id="10" name="Title 1"/>
          <p:cNvSpPr txBox="1">
            <a:spLocks/>
          </p:cNvSpPr>
          <p:nvPr/>
        </p:nvSpPr>
        <p:spPr>
          <a:xfrm>
            <a:off x="5616699" y="1956756"/>
            <a:ext cx="3396523" cy="318126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2">
                    <a:lumMod val="50000"/>
                  </a:schemeClr>
                </a:solidFill>
                <a:latin typeface="+mj-lt"/>
                <a:ea typeface="+mj-ea"/>
                <a:cs typeface="+mj-cs"/>
              </a:defRPr>
            </a:lvl1pPr>
          </a:lstStyle>
          <a:p>
            <a:r>
              <a:rPr lang="en-US" sz="3600" b="1" dirty="0">
                <a:solidFill>
                  <a:srgbClr val="FFFFFF"/>
                </a:solidFill>
              </a:rPr>
              <a:t>Managing to Increase Photosynthesis</a:t>
            </a:r>
            <a:endParaRPr lang="en-US" sz="3600" dirty="0">
              <a:solidFill>
                <a:srgbClr val="FFFFFF"/>
              </a:solidFill>
            </a:endParaRPr>
          </a:p>
        </p:txBody>
      </p:sp>
    </p:spTree>
    <p:extLst>
      <p:ext uri="{BB962C8B-B14F-4D97-AF65-F5344CB8AC3E}">
        <p14:creationId xmlns:p14="http://schemas.microsoft.com/office/powerpoint/2010/main" val="1520594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een_on_TKR-2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9144000" cy="6307667"/>
          </a:xfrm>
          <a:prstGeom prst="rect">
            <a:avLst/>
          </a:prstGeom>
        </p:spPr>
      </p:pic>
      <p:sp>
        <p:nvSpPr>
          <p:cNvPr id="5" name="TextBox 4"/>
          <p:cNvSpPr txBox="1"/>
          <p:nvPr/>
        </p:nvSpPr>
        <p:spPr>
          <a:xfrm>
            <a:off x="677333" y="-42333"/>
            <a:ext cx="184666" cy="369332"/>
          </a:xfrm>
          <a:prstGeom prst="rect">
            <a:avLst/>
          </a:prstGeom>
          <a:noFill/>
        </p:spPr>
        <p:txBody>
          <a:bodyPr wrap="none" rtlCol="0">
            <a:spAutoFit/>
          </a:bodyPr>
          <a:lstStyle/>
          <a:p>
            <a:pPr defTabSz="914400"/>
            <a:endParaRPr lang="en-US">
              <a:solidFill>
                <a:prstClr val="black"/>
              </a:solidFill>
              <a:latin typeface="Calibri"/>
            </a:endParaRPr>
          </a:p>
        </p:txBody>
      </p:sp>
      <p:pic>
        <p:nvPicPr>
          <p:cNvPr id="9" name="Picture 8" descr="Screen Shot 2016-12-07 at 4.27.19 PM.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268720"/>
            <a:ext cx="9144001" cy="4181555"/>
          </a:xfrm>
          <a:prstGeom prst="rect">
            <a:avLst/>
          </a:prstGeom>
        </p:spPr>
      </p:pic>
      <p:pic>
        <p:nvPicPr>
          <p:cNvPr id="6" name="Picture 5" descr="Monitoring.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266286" y="2787046"/>
            <a:ext cx="5401056" cy="5212080"/>
          </a:xfrm>
          <a:prstGeom prst="rect">
            <a:avLst/>
          </a:prstGeom>
        </p:spPr>
      </p:pic>
      <p:sp>
        <p:nvSpPr>
          <p:cNvPr id="7" name="Title 1"/>
          <p:cNvSpPr txBox="1">
            <a:spLocks/>
          </p:cNvSpPr>
          <p:nvPr/>
        </p:nvSpPr>
        <p:spPr>
          <a:xfrm>
            <a:off x="2" y="4669276"/>
            <a:ext cx="7402436" cy="163839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2">
                    <a:lumMod val="50000"/>
                  </a:schemeClr>
                </a:solidFill>
                <a:latin typeface="+mj-lt"/>
                <a:ea typeface="+mj-ea"/>
                <a:cs typeface="+mj-cs"/>
              </a:defRPr>
            </a:lvl1pPr>
          </a:lstStyle>
          <a:p>
            <a:r>
              <a:rPr lang="en-US" sz="4000" b="1" dirty="0">
                <a:solidFill>
                  <a:srgbClr val="FFFFFF"/>
                </a:solidFill>
              </a:rPr>
              <a:t>Monitoring to Learn What Works</a:t>
            </a:r>
            <a:endParaRPr lang="en-US" sz="4000" dirty="0">
              <a:solidFill>
                <a:srgbClr val="FFFFFF"/>
              </a:solidFill>
            </a:endParaRPr>
          </a:p>
        </p:txBody>
      </p:sp>
      <p:pic>
        <p:nvPicPr>
          <p:cNvPr id="10" name="Picture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62611" y="1581165"/>
            <a:ext cx="2092773" cy="663680"/>
          </a:xfrm>
          <a:prstGeom prst="rect">
            <a:avLst/>
          </a:prstGeom>
        </p:spPr>
      </p:pic>
      <p:pic>
        <p:nvPicPr>
          <p:cNvPr id="11" name="Picture 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51227" y="1517177"/>
            <a:ext cx="2092773" cy="663680"/>
          </a:xfrm>
          <a:prstGeom prst="rect">
            <a:avLst/>
          </a:prstGeom>
        </p:spPr>
      </p:pic>
    </p:spTree>
    <p:extLst>
      <p:ext uri="{BB962C8B-B14F-4D97-AF65-F5344CB8AC3E}">
        <p14:creationId xmlns:p14="http://schemas.microsoft.com/office/powerpoint/2010/main" val="2343691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en_on_TKR-0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2" cy="6313909"/>
          </a:xfrm>
          <a:prstGeom prst="rect">
            <a:avLst/>
          </a:prstGeom>
        </p:spPr>
      </p:pic>
      <p:sp>
        <p:nvSpPr>
          <p:cNvPr id="2" name="TextBox 1"/>
          <p:cNvSpPr txBox="1"/>
          <p:nvPr/>
        </p:nvSpPr>
        <p:spPr>
          <a:xfrm>
            <a:off x="0" y="2739855"/>
            <a:ext cx="9144002" cy="1446550"/>
          </a:xfrm>
          <a:prstGeom prst="rect">
            <a:avLst/>
          </a:prstGeom>
          <a:noFill/>
        </p:spPr>
        <p:txBody>
          <a:bodyPr wrap="square" rtlCol="0">
            <a:spAutoFit/>
          </a:bodyPr>
          <a:lstStyle/>
          <a:p>
            <a:pPr algn="ctr"/>
            <a:r>
              <a:rPr lang="en-US" sz="4400" b="1" dirty="0">
                <a:solidFill>
                  <a:srgbClr val="FFFFFF"/>
                </a:solidFill>
              </a:rPr>
              <a:t>How Can we Scale and Democratize Regenerative Ranching?</a:t>
            </a:r>
          </a:p>
        </p:txBody>
      </p:sp>
    </p:spTree>
    <p:extLst>
      <p:ext uri="{BB962C8B-B14F-4D97-AF65-F5344CB8AC3E}">
        <p14:creationId xmlns:p14="http://schemas.microsoft.com/office/powerpoint/2010/main" val="1119568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descr="ranch_view-01.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290234"/>
          </a:xfrm>
          <a:prstGeom prst="rect">
            <a:avLst/>
          </a:prstGeom>
        </p:spPr>
      </p:pic>
      <p:sp>
        <p:nvSpPr>
          <p:cNvPr id="5" name="Title 1"/>
          <p:cNvSpPr txBox="1">
            <a:spLocks/>
          </p:cNvSpPr>
          <p:nvPr/>
        </p:nvSpPr>
        <p:spPr>
          <a:xfrm>
            <a:off x="0" y="1"/>
            <a:ext cx="9144000" cy="210871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2">
                    <a:lumMod val="50000"/>
                  </a:schemeClr>
                </a:solidFill>
                <a:latin typeface="+mj-lt"/>
                <a:ea typeface="+mj-ea"/>
                <a:cs typeface="+mj-cs"/>
              </a:defRPr>
            </a:lvl1pPr>
          </a:lstStyle>
          <a:p>
            <a:pPr algn="ctr"/>
            <a:r>
              <a:rPr lang="en-US" b="1" dirty="0">
                <a:solidFill>
                  <a:srgbClr val="FFFFFF"/>
                </a:solidFill>
              </a:rPr>
              <a:t>Carbon Farm/Ranch Plans are an Empowering Starting Place</a:t>
            </a:r>
            <a:endParaRPr lang="en-US" sz="4000" dirty="0">
              <a:solidFill>
                <a:srgbClr val="FFFFFF"/>
              </a:solidFill>
            </a:endParaRPr>
          </a:p>
        </p:txBody>
      </p:sp>
      <p:sp>
        <p:nvSpPr>
          <p:cNvPr id="4" name="Title 1"/>
          <p:cNvSpPr txBox="1">
            <a:spLocks/>
          </p:cNvSpPr>
          <p:nvPr/>
        </p:nvSpPr>
        <p:spPr>
          <a:xfrm>
            <a:off x="0" y="3340163"/>
            <a:ext cx="9144000" cy="247077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accent2">
                    <a:lumMod val="50000"/>
                  </a:schemeClr>
                </a:solidFill>
                <a:latin typeface="+mj-lt"/>
                <a:ea typeface="+mj-ea"/>
                <a:cs typeface="+mj-cs"/>
              </a:defRPr>
            </a:lvl1pPr>
          </a:lstStyle>
          <a:p>
            <a:r>
              <a:rPr lang="en-US" sz="3200" b="1" dirty="0">
                <a:solidFill>
                  <a:srgbClr val="FFFFFF"/>
                </a:solidFill>
              </a:rPr>
              <a:t>On-ranch carbon is closely correlated to:</a:t>
            </a:r>
          </a:p>
          <a:p>
            <a:pPr marL="1028700" lvl="1" indent="-571500">
              <a:buFont typeface="Arial"/>
              <a:buChar char="•"/>
            </a:pPr>
            <a:r>
              <a:rPr lang="en-US" sz="3300" dirty="0">
                <a:solidFill>
                  <a:srgbClr val="FFFFFF"/>
                </a:solidFill>
              </a:rPr>
              <a:t>Ranch water-holding capacity</a:t>
            </a:r>
          </a:p>
          <a:p>
            <a:pPr marL="1028700" lvl="1" indent="-571500">
              <a:buFont typeface="Arial"/>
              <a:buChar char="•"/>
            </a:pPr>
            <a:r>
              <a:rPr lang="en-US" sz="3300" dirty="0">
                <a:solidFill>
                  <a:srgbClr val="FFFFFF"/>
                </a:solidFill>
              </a:rPr>
              <a:t>Ranch soil health/resiliency</a:t>
            </a:r>
          </a:p>
          <a:p>
            <a:pPr marL="1028700" lvl="1" indent="-571500">
              <a:buFont typeface="Arial"/>
              <a:buChar char="•"/>
            </a:pPr>
            <a:r>
              <a:rPr lang="en-US" sz="3300" u="sng" dirty="0">
                <a:solidFill>
                  <a:srgbClr val="FFFFFF"/>
                </a:solidFill>
              </a:rPr>
              <a:t>Ranch forage production and </a:t>
            </a:r>
            <a:r>
              <a:rPr lang="en-US" sz="3700" u="sng" dirty="0">
                <a:solidFill>
                  <a:schemeClr val="bg1"/>
                </a:solidFill>
              </a:rPr>
              <a:t>bottom line</a:t>
            </a:r>
          </a:p>
        </p:txBody>
      </p:sp>
    </p:spTree>
    <p:extLst>
      <p:ext uri="{BB962C8B-B14F-4D97-AF65-F5344CB8AC3E}">
        <p14:creationId xmlns:p14="http://schemas.microsoft.com/office/powerpoint/2010/main" val="1529607051"/>
      </p:ext>
    </p:extLst>
  </p:cSld>
  <p:clrMapOvr>
    <a:masterClrMapping/>
  </p:clrMapOvr>
</p:sld>
</file>

<file path=ppt/theme/theme1.xml><?xml version="1.0" encoding="utf-8"?>
<a:theme xmlns:a="http://schemas.openxmlformats.org/drawingml/2006/main" name="TKREF">
  <a:themeElements>
    <a:clrScheme name="Custom 1">
      <a:dk1>
        <a:sysClr val="windowText" lastClr="000000"/>
      </a:dk1>
      <a:lt1>
        <a:sysClr val="window" lastClr="FFFFFF"/>
      </a:lt1>
      <a:dk2>
        <a:srgbClr val="833C0B"/>
      </a:dk2>
      <a:lt2>
        <a:srgbClr val="E7E6E6"/>
      </a:lt2>
      <a:accent1>
        <a:srgbClr val="502B14"/>
      </a:accent1>
      <a:accent2>
        <a:srgbClr val="843C0C"/>
      </a:accent2>
      <a:accent3>
        <a:srgbClr val="A46B20"/>
      </a:accent3>
      <a:accent4>
        <a:srgbClr val="EDE0C1"/>
      </a:accent4>
      <a:accent5>
        <a:srgbClr val="2E75B5"/>
      </a:accent5>
      <a:accent6>
        <a:srgbClr val="94B41E"/>
      </a:accent6>
      <a:hlink>
        <a:srgbClr val="0563C1"/>
      </a:hlink>
      <a:folHlink>
        <a:srgbClr val="954F72"/>
      </a:folHlink>
    </a:clrScheme>
    <a:fontScheme name="TKREF-Fonts">
      <a:majorFont>
        <a:latin typeface="Palatino Linotype"/>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5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KREF" id="{90310030-E02A-44AE-B200-39A45F646C92}" vid="{C15B3386-E3AB-45CC-85A8-40E1017A9601}"/>
    </a:ext>
  </a:extLst>
</a:theme>
</file>

<file path=ppt/theme/theme2.xml><?xml version="1.0" encoding="utf-8"?>
<a:theme xmlns:a="http://schemas.openxmlformats.org/drawingml/2006/main" name="2_TKREF">
  <a:themeElements>
    <a:clrScheme name="Custom 1">
      <a:dk1>
        <a:sysClr val="windowText" lastClr="000000"/>
      </a:dk1>
      <a:lt1>
        <a:sysClr val="window" lastClr="FFFFFF"/>
      </a:lt1>
      <a:dk2>
        <a:srgbClr val="833C0B"/>
      </a:dk2>
      <a:lt2>
        <a:srgbClr val="E7E6E6"/>
      </a:lt2>
      <a:accent1>
        <a:srgbClr val="502B14"/>
      </a:accent1>
      <a:accent2>
        <a:srgbClr val="843C0C"/>
      </a:accent2>
      <a:accent3>
        <a:srgbClr val="A46B20"/>
      </a:accent3>
      <a:accent4>
        <a:srgbClr val="EDE0C1"/>
      </a:accent4>
      <a:accent5>
        <a:srgbClr val="2E75B5"/>
      </a:accent5>
      <a:accent6>
        <a:srgbClr val="94B41E"/>
      </a:accent6>
      <a:hlink>
        <a:srgbClr val="0563C1"/>
      </a:hlink>
      <a:folHlink>
        <a:srgbClr val="954F72"/>
      </a:folHlink>
    </a:clrScheme>
    <a:fontScheme name="TKREF-Fonts">
      <a:majorFont>
        <a:latin typeface="Palatino Linotype"/>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lumMod val="5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KREF" id="{90310030-E02A-44AE-B200-39A45F646C92}" vid="{C15B3386-E3AB-45CC-85A8-40E1017A960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21425</TotalTime>
  <Words>493</Words>
  <Application>Microsoft Office PowerPoint</Application>
  <PresentationFormat>On-screen Show (4:3)</PresentationFormat>
  <Paragraphs>54</Paragraphs>
  <Slides>14</Slides>
  <Notes>14</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14</vt:i4>
      </vt:variant>
    </vt:vector>
  </HeadingPairs>
  <TitlesOfParts>
    <vt:vector size="19" baseType="lpstr">
      <vt:lpstr>Arial</vt:lpstr>
      <vt:lpstr>Calibri</vt:lpstr>
      <vt:lpstr>Palatino Linotype</vt:lpstr>
      <vt:lpstr>TKREF</vt:lpstr>
      <vt:lpstr>2_TKREF</vt:lpstr>
      <vt:lpstr>Picture and Context of TK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TomKat Ranch Educational Foundation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Watt</dc:creator>
  <cp:lastModifiedBy>CCLT</cp:lastModifiedBy>
  <cp:revision>344</cp:revision>
  <cp:lastPrinted>2017-11-09T20:56:06Z</cp:lastPrinted>
  <dcterms:created xsi:type="dcterms:W3CDTF">2015-03-31T17:24:19Z</dcterms:created>
  <dcterms:modified xsi:type="dcterms:W3CDTF">2018-03-15T17:35:23Z</dcterms:modified>
</cp:coreProperties>
</file>